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2.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xml" ContentType="application/vnd.openxmlformats-officedocument.presentationml.notesSlide+xml"/>
  <Override PartName="/ppt/tags/tag161.xml" ContentType="application/vnd.openxmlformats-officedocument.presentationml.tags+xml"/>
  <Override PartName="/ppt/notesSlides/notesSlide6.xml" ContentType="application/vnd.openxmlformats-officedocument.presentationml.notesSlide+xml"/>
  <Override PartName="/ppt/tags/tag162.xml" ContentType="application/vnd.openxmlformats-officedocument.presentationml.tags+xml"/>
  <Override PartName="/ppt/notesSlides/notesSlide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8.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1.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2.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99" r:id="rId2"/>
    <p:sldId id="400" r:id="rId3"/>
    <p:sldId id="257" r:id="rId4"/>
    <p:sldId id="391" r:id="rId5"/>
    <p:sldId id="346" r:id="rId6"/>
    <p:sldId id="455" r:id="rId7"/>
    <p:sldId id="454" r:id="rId8"/>
    <p:sldId id="365" r:id="rId9"/>
    <p:sldId id="457" r:id="rId10"/>
    <p:sldId id="398" r:id="rId11"/>
    <p:sldId id="354" r:id="rId12"/>
    <p:sldId id="458" r:id="rId13"/>
    <p:sldId id="394" r:id="rId14"/>
    <p:sldId id="382" r:id="rId15"/>
    <p:sldId id="386" r:id="rId16"/>
    <p:sldId id="388" r:id="rId17"/>
    <p:sldId id="461" r:id="rId18"/>
    <p:sldId id="462" r:id="rId19"/>
    <p:sldId id="395" r:id="rId20"/>
    <p:sldId id="396" r:id="rId21"/>
    <p:sldId id="459"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p15:clr>
            <a:srgbClr val="A4A3A4"/>
          </p15:clr>
        </p15:guide>
        <p15:guide id="2" pos="379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新课标第一网" initials="" lastIdx="0" clrIdx="0"/>
  <p:cmAuthor id="1" name="SkyUN.Org" initials="S" lastIdx="0" clrIdx="0"/>
  <p:cmAuthor id="2" name="lenovo" initials="l" lastIdx="0" clrIdx="1"/>
  <p:cmAuthor id="3" name="fafa" initials="f" lastIdx="0" clrIdx="1"/>
  <p:cmAuthor id="4" name="王习习" initials="王" lastIdx="0" clrIdx="0"/>
  <p:cmAuthor id="5" name="作者" initials="A" lastIdx="0" clrIdx="2"/>
  <p:cmAuthor id="6" name="jwzx" initials="j" lastIdx="0"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1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90113" autoAdjust="0"/>
  </p:normalViewPr>
  <p:slideViewPr>
    <p:cSldViewPr snapToGrid="0">
      <p:cViewPr varScale="1">
        <p:scale>
          <a:sx n="77" d="100"/>
          <a:sy n="77" d="100"/>
        </p:scale>
        <p:origin x="965" y="82"/>
      </p:cViewPr>
      <p:guideLst>
        <p:guide orient="horz" pos="2122"/>
        <p:guide pos="379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a:xfrm>
            <a:off x="685800" y="1143000"/>
            <a:ext cx="5486400" cy="3086100"/>
          </a:xfrm>
        </p:spPr>
      </p:sp>
      <p:sp>
        <p:nvSpPr>
          <p:cNvPr id="3" name="文本占位符 2"/>
          <p:cNvSpPr>
            <a:spLocks noGrp="1"/>
          </p:cNvSpPr>
          <p:nvPr>
            <p:ph type="body" idx="3"/>
            <p:custDataLst>
              <p:tags r:id="rId2"/>
            </p:custDataLst>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其实配制氢氧化铁胶体再加热过度至聚沉的过程就充分体现了溶液到胶体到浊液。</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b="1" kern="100" dirty="0" err="1">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D由颜色可知分散质不是Fe</a:t>
            </a:r>
            <a:r>
              <a:rPr lang="en-US" altLang="zh-CN"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(OH)3。</a:t>
            </a:r>
            <a:endParaRPr lang="zh-CN" altLang="en-US" dirty="0"/>
          </a:p>
        </p:txBody>
      </p:sp>
    </p:spTree>
    <p:extLst>
      <p:ext uri="{BB962C8B-B14F-4D97-AF65-F5344CB8AC3E}">
        <p14:creationId xmlns:p14="http://schemas.microsoft.com/office/powerpoint/2010/main" val="101766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这些混合液由什么组成？</a:t>
            </a:r>
            <a:r>
              <a:rPr lang="en-US" altLang="zh-CN" dirty="0"/>
              <a:t>——</a:t>
            </a:r>
            <a:r>
              <a:rPr lang="zh-CN" altLang="en-US" dirty="0"/>
              <a:t>引导出</a:t>
            </a:r>
            <a:r>
              <a:rPr lang="en-US" altLang="zh-CN" dirty="0"/>
              <a:t>xxx</a:t>
            </a:r>
            <a:r>
              <a:rPr lang="zh-CN" altLang="en-US" dirty="0"/>
              <a:t>分散到</a:t>
            </a:r>
            <a:r>
              <a:rPr lang="en-US" altLang="zh-CN" dirty="0"/>
              <a:t>xxx</a:t>
            </a:r>
            <a:r>
              <a:rPr lang="zh-CN" altLang="en-US" dirty="0"/>
              <a:t>中。</a:t>
            </a:r>
          </a:p>
          <a:p>
            <a:r>
              <a:rPr lang="zh-CN" altLang="en-US" dirty="0"/>
              <a:t>为什么稳定性和均一性不一样？</a:t>
            </a:r>
            <a:r>
              <a:rPr lang="en-US" altLang="zh-CN" dirty="0"/>
              <a:t>——</a:t>
            </a:r>
            <a:r>
              <a:rPr lang="zh-CN" altLang="en-US" dirty="0"/>
              <a:t>因为分散在里面的微粒直接大小不同。</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a:t>
            </a:r>
            <a:r>
              <a:rPr lang="zh-CN" altLang="en-US" sz="1200" b="1" dirty="0"/>
              <a:t>思考</a:t>
            </a:r>
            <a:r>
              <a:rPr lang="en-US" altLang="zh-CN" sz="1200" b="1" dirty="0"/>
              <a:t>]  </a:t>
            </a:r>
            <a:r>
              <a:rPr lang="zh-CN" altLang="en-US" sz="1200" b="1" dirty="0"/>
              <a:t>有些液溶胶和溶液看起来很相似，难以用肉眼辨别，如何区分呢？</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543221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64152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原因</a:t>
            </a:r>
            <a:r>
              <a:rPr lang="en-US" altLang="zh-CN" dirty="0"/>
              <a:t>】 </a:t>
            </a:r>
            <a:r>
              <a:rPr lang="zh-CN" altLang="en-US" dirty="0"/>
              <a:t>胶粒直径大小与光的波长相近，胶粒对光有散射作用；而溶液分散质的粒子太小，不发生散射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18497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p:sp>
      <p:sp>
        <p:nvSpPr>
          <p:cNvPr id="24578" name="文本占位符 2"/>
          <p:cNvSpPr>
            <a:spLocks noGrp="1"/>
          </p:cNvSpPr>
          <p:nvPr>
            <p:ph type="body"/>
          </p:nvPr>
        </p:nvSpPr>
        <p:spPr/>
        <p:txBody>
          <a:bodyPr anchor="ctr" anchorCtr="0"/>
          <a:lstStyle/>
          <a:p>
            <a:pPr lvl="0"/>
            <a:r>
              <a:rPr lang="zh-CN" altLang="zh-CN" dirty="0"/>
              <a:t>清晨的森林有水雾，形成胶体，阳光透光树叶间隙形成光柱，所以看到丁达尔效应   （光柱＋胶体）</a:t>
            </a:r>
          </a:p>
          <a:p>
            <a:pPr lvl="0"/>
            <a:r>
              <a:rPr lang="zh-CN" altLang="en-US" dirty="0">
                <a:sym typeface="+mn-ea"/>
              </a:rPr>
              <a:t>空气中的尘埃（粒径在</a:t>
            </a:r>
            <a:r>
              <a:rPr lang="en-US" altLang="zh-CN" dirty="0">
                <a:sym typeface="+mn-ea"/>
              </a:rPr>
              <a:t>1-100nm</a:t>
            </a:r>
            <a:r>
              <a:rPr lang="zh-CN" altLang="en-US" dirty="0">
                <a:sym typeface="+mn-ea"/>
              </a:rPr>
              <a:t>部分）分散在空气中形成胶体，阳光透过窗户形成光柱</a:t>
            </a:r>
            <a:endParaRPr lang="zh-CN" altLang="en-US" dirty="0"/>
          </a:p>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64622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65923C9E-8E18-42E6-93B4-4522AF487666}"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引导的关键：抓住离子直径大小不同。</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custDataLst>
              <p:tags r:id="rId2"/>
            </p:custDataLst>
          </p:nvPr>
        </p:nvSpPr>
        <p:spPr>
          <a:xfrm>
            <a:off x="609600" y="1600200"/>
            <a:ext cx="109728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custDataLst>
              <p:tags r:id="rId3"/>
            </p:custDataLst>
          </p:nvPr>
        </p:nvSpPr>
        <p:spPr>
          <a:xfrm>
            <a:off x="609600" y="6245225"/>
            <a:ext cx="2844800" cy="476251"/>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
        <p:nvSpPr>
          <p:cNvPr id="5" name="页脚占位符 4"/>
          <p:cNvSpPr>
            <a:spLocks noGrp="1"/>
          </p:cNvSpPr>
          <p:nvPr>
            <p:ph type="ftr" sz="quarter" idx="11"/>
            <p:custDataLst>
              <p:tags r:id="rId4"/>
            </p:custDataLst>
          </p:nvPr>
        </p:nvSpPr>
        <p:spPr>
          <a:xfrm>
            <a:off x="4165600" y="6245225"/>
            <a:ext cx="3860800" cy="476251"/>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
        <p:nvSpPr>
          <p:cNvPr id="6" name="灯片编号占位符 5"/>
          <p:cNvSpPr>
            <a:spLocks noGrp="1"/>
          </p:cNvSpPr>
          <p:nvPr>
            <p:ph type="sldNum" sz="quarter" idx="12"/>
            <p:custDataLst>
              <p:tags r:id="rId5"/>
            </p:custDataLst>
          </p:nvPr>
        </p:nvSpPr>
        <p:spPr>
          <a:xfrm>
            <a:off x="8737600" y="6245225"/>
            <a:ext cx="2844800" cy="476251"/>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60927B5-C100-46B9-BFBF-C8C1C2609DAD}" type="slidenum">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2023/7/12</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file:///D:\qq&#25991;&#20214;\712321467\Image\C2C\Image2\%7b75232B38-A165-1FB7-499C-2E1C792CACB5%7d.png"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2023/7/12</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pic>
        <p:nvPicPr>
          <p:cNvPr id="7" name="图片 1073743875" descr="学科网 zxxk.com"/>
          <p:cNvPicPr>
            <a:picLocks noChangeAspect="1"/>
          </p:cNvPicPr>
          <p:nvPr/>
        </p:nvPicPr>
        <p:blipFill>
          <a:blip r:embed="rId20" r:link="rId21"/>
          <a:stretch>
            <a:fillRect/>
          </a:stretch>
        </p:blipFill>
        <p:spPr>
          <a:xfrm>
            <a:off x="838200" y="365125"/>
            <a:ext cx="9525" cy="9525"/>
          </a:xfrm>
          <a:prstGeom prst="rect">
            <a:avLst/>
          </a:prstGeom>
          <a:noFill/>
          <a:ln>
            <a:noFill/>
            <a:miter lim="800000"/>
            <a:headEnd/>
            <a:tailEnd/>
          </a:ln>
        </p:spPr>
      </p:pic>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21.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notesSlide" Target="../notesSlides/notesSlide5.xml"/><Relationship Id="rId2" Type="http://schemas.openxmlformats.org/officeDocument/2006/relationships/tags" Target="../tags/tag152.xml"/><Relationship Id="rId16" Type="http://schemas.openxmlformats.org/officeDocument/2006/relationships/slide" Target="slide8.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slideLayout" Target="../slideLayouts/slideLayout2.xml"/><Relationship Id="rId5" Type="http://schemas.openxmlformats.org/officeDocument/2006/relationships/tags" Target="../tags/tag155.xml"/><Relationship Id="rId15" Type="http://schemas.openxmlformats.org/officeDocument/2006/relationships/image" Target="../media/image23.png"/><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7.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6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slide" Target="slide14.xml"/><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notesSlide" Target="../notesSlides/notesSlide9.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7.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image" Target="../media/image32.jpe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image" Target="NULL" TargetMode="External"/><Relationship Id="rId10" Type="http://schemas.openxmlformats.org/officeDocument/2006/relationships/tags" Target="../tags/tag177.xml"/><Relationship Id="rId19" Type="http://schemas.openxmlformats.org/officeDocument/2006/relationships/tags" Target="../tags/tag186.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image" Target="../media/image31.jpeg"/><Relationship Id="rId30"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99.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notesSlide" Target="../notesSlides/notesSlide11.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slideLayout" Target="../slideLayouts/slideLayout7.xml"/><Relationship Id="rId5" Type="http://schemas.openxmlformats.org/officeDocument/2006/relationships/tags" Target="../tags/tag19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s>
</file>

<file path=ppt/slides/_rels/slide17.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10" Type="http://schemas.openxmlformats.org/officeDocument/2006/relationships/image" Target="../media/image37.jpeg"/><Relationship Id="rId4" Type="http://schemas.openxmlformats.org/officeDocument/2006/relationships/tags" Target="../tags/tag208.xm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10" Type="http://schemas.openxmlformats.org/officeDocument/2006/relationships/image" Target="../media/image38.jpeg"/><Relationship Id="rId4" Type="http://schemas.openxmlformats.org/officeDocument/2006/relationships/tags" Target="../tags/tag215.xm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3" Type="http://schemas.openxmlformats.org/officeDocument/2006/relationships/tags" Target="../tags/tag71.xml"/><Relationship Id="rId21" Type="http://schemas.openxmlformats.org/officeDocument/2006/relationships/tags" Target="../tags/tag89.xml"/><Relationship Id="rId34" Type="http://schemas.openxmlformats.org/officeDocument/2006/relationships/notesSlide" Target="../notesSlides/notesSlide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33" Type="http://schemas.openxmlformats.org/officeDocument/2006/relationships/slideLayout" Target="../slideLayouts/slideLayout7.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tags" Target="../tags/tag97.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32" Type="http://schemas.openxmlformats.org/officeDocument/2006/relationships/tags" Target="../tags/tag100.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tags" Target="../tags/tag96.xml"/><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tags" Target="../tags/tag99.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tags" Target="../tags/tag95.xml"/><Relationship Id="rId30" Type="http://schemas.openxmlformats.org/officeDocument/2006/relationships/tags" Target="../tags/tag98.xml"/></Relationships>
</file>

<file path=ppt/slides/_rels/slide5.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7.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notesSlide" Target="../notesSlides/notesSlide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5" Type="http://schemas.openxmlformats.org/officeDocument/2006/relationships/image" Target="../media/image9.png"/><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26" Type="http://schemas.openxmlformats.org/officeDocument/2006/relationships/image" Target="../media/image13.jpeg"/><Relationship Id="rId3" Type="http://schemas.openxmlformats.org/officeDocument/2006/relationships/tags" Target="../tags/tag115.xml"/><Relationship Id="rId21" Type="http://schemas.openxmlformats.org/officeDocument/2006/relationships/tags" Target="../tags/tag133.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image" Target="../media/image12.jpeg"/><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1.jpe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10.png"/><Relationship Id="rId10" Type="http://schemas.openxmlformats.org/officeDocument/2006/relationships/tags" Target="../tags/tag122.xml"/><Relationship Id="rId19" Type="http://schemas.openxmlformats.org/officeDocument/2006/relationships/tags" Target="../tags/tag131.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video" Target="NULL" TargetMode="External"/><Relationship Id="rId13" Type="http://schemas.openxmlformats.org/officeDocument/2006/relationships/notesSlide" Target="../notesSlides/notesSlide3.xml"/><Relationship Id="rId18" Type="http://schemas.openxmlformats.org/officeDocument/2006/relationships/image" Target="../media/image17.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slideLayout" Target="../slideLayouts/slideLayout2.xml"/><Relationship Id="rId17" Type="http://schemas.openxmlformats.org/officeDocument/2006/relationships/image" Target="NULL" TargetMode="External"/><Relationship Id="rId2" Type="http://schemas.openxmlformats.org/officeDocument/2006/relationships/tags" Target="../tags/tag135.xml"/><Relationship Id="rId16" Type="http://schemas.openxmlformats.org/officeDocument/2006/relationships/image" Target="../media/image16.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2.xml"/><Relationship Id="rId5" Type="http://schemas.openxmlformats.org/officeDocument/2006/relationships/tags" Target="../tags/tag138.xml"/><Relationship Id="rId15" Type="http://schemas.openxmlformats.org/officeDocument/2006/relationships/image" Target="../media/image15.png"/><Relationship Id="rId10" Type="http://schemas.openxmlformats.org/officeDocument/2006/relationships/tags" Target="../tags/tag141.xml"/><Relationship Id="rId4" Type="http://schemas.openxmlformats.org/officeDocument/2006/relationships/tags" Target="../tags/tag137.xml"/><Relationship Id="rId9" Type="http://schemas.microsoft.com/office/2007/relationships/media" Target="../media/media1.mp4"/><Relationship Id="rId14"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slide" Target="slide9.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image" Target="../media/image19.jpe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18.jpeg"/><Relationship Id="rId5" Type="http://schemas.openxmlformats.org/officeDocument/2006/relationships/tags" Target="../tags/tag147.xml"/><Relationship Id="rId10" Type="http://schemas.openxmlformats.org/officeDocument/2006/relationships/notesSlide" Target="../notesSlides/notesSlide4.xml"/><Relationship Id="rId4" Type="http://schemas.openxmlformats.org/officeDocument/2006/relationships/tags" Target="../tags/tag146.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63C0FF-C795-CCAE-67EC-C5276642E92D}"/>
              </a:ext>
            </a:extLst>
          </p:cNvPr>
          <p:cNvSpPr txBox="1"/>
          <p:nvPr/>
        </p:nvSpPr>
        <p:spPr>
          <a:xfrm>
            <a:off x="481611" y="670239"/>
            <a:ext cx="10828539" cy="1311193"/>
          </a:xfrm>
          <a:prstGeom prst="rect">
            <a:avLst/>
          </a:prstGeom>
          <a:noFill/>
        </p:spPr>
        <p:txBody>
          <a:bodyPr wrap="square">
            <a:spAutoFit/>
          </a:bodyPr>
          <a:lstStyle/>
          <a:p>
            <a:pPr algn="l">
              <a:lnSpc>
                <a:spcPct val="150000"/>
              </a:lnSpc>
              <a:tabLst>
                <a:tab pos="1350010" algn="l"/>
                <a:tab pos="2700020" algn="l"/>
                <a:tab pos="4050030" algn="l"/>
              </a:tabLst>
            </a:pP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下列各组物质中既有纯净物，又有混合物的是</a:t>
            </a: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800" b="1"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tabLst>
                <a:tab pos="1350010" algn="l"/>
                <a:tab pos="2700020" algn="l"/>
                <a:tab pos="4050030" algn="l"/>
              </a:tabLst>
            </a:pP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烧碱、纯碱</a:t>
            </a: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氨水、氯水</a:t>
            </a: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C.</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明矾、胆矾</a:t>
            </a:r>
            <a:r>
              <a:rPr lang="en-US"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D.</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硫酸、盐酸</a:t>
            </a:r>
            <a:endParaRPr lang="zh-CN" altLang="zh-CN" sz="28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48D0D59-B8D0-D409-E2B7-B6ACA03871E4}"/>
              </a:ext>
            </a:extLst>
          </p:cNvPr>
          <p:cNvSpPr txBox="1"/>
          <p:nvPr/>
        </p:nvSpPr>
        <p:spPr>
          <a:xfrm>
            <a:off x="0" y="147019"/>
            <a:ext cx="2041864" cy="523220"/>
          </a:xfrm>
          <a:prstGeom prst="rect">
            <a:avLst/>
          </a:prstGeom>
          <a:noFill/>
        </p:spPr>
        <p:txBody>
          <a:bodyPr wrap="square" rtlCol="0">
            <a:spAutoFit/>
          </a:bodyPr>
          <a:lstStyle/>
          <a:p>
            <a:r>
              <a:rPr lang="en-US" altLang="zh-CN" sz="2800" b="1" dirty="0"/>
              <a:t>【</a:t>
            </a:r>
            <a:r>
              <a:rPr lang="zh-CN" altLang="en-US" sz="2800" b="1" dirty="0"/>
              <a:t>作业分析</a:t>
            </a:r>
            <a:r>
              <a:rPr lang="en-US" altLang="zh-CN" sz="2800" b="1" dirty="0"/>
              <a:t>】</a:t>
            </a:r>
            <a:endParaRPr lang="zh-CN" altLang="en-US" sz="2800" b="1" dirty="0"/>
          </a:p>
        </p:txBody>
      </p:sp>
      <p:pic>
        <p:nvPicPr>
          <p:cNvPr id="7" name="Picture 4">
            <a:extLst>
              <a:ext uri="{FF2B5EF4-FFF2-40B4-BE49-F238E27FC236}">
                <a16:creationId xmlns:a16="http://schemas.microsoft.com/office/drawing/2014/main" id="{C730F178-E5AB-D751-CF15-71C19E947F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7640" y="2284529"/>
            <a:ext cx="2498429" cy="17374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10AD72A-4C8B-055B-9BEE-0A9957D06DF8}"/>
              </a:ext>
            </a:extLst>
          </p:cNvPr>
          <p:cNvSpPr txBox="1"/>
          <p:nvPr/>
        </p:nvSpPr>
        <p:spPr>
          <a:xfrm>
            <a:off x="4148729" y="4147672"/>
            <a:ext cx="2856249" cy="830997"/>
          </a:xfrm>
          <a:prstGeom prst="rect">
            <a:avLst/>
          </a:prstGeom>
          <a:noFill/>
        </p:spPr>
        <p:txBody>
          <a:bodyPr wrap="square" rtlCol="0">
            <a:spAutoFit/>
          </a:bodyPr>
          <a:lstStyle/>
          <a:p>
            <a:pPr algn="ctr"/>
            <a:r>
              <a:rPr lang="en-US" altLang="zh-CN" sz="2400" b="0" dirty="0" err="1">
                <a:latin typeface="Times New Roman" panose="02020603050405020304" pitchFamily="18" charset="0"/>
                <a:ea typeface="微软雅黑" panose="020B0503020204020204" pitchFamily="34" charset="-122"/>
                <a:cs typeface="Times New Roman" panose="02020603050405020304" pitchFamily="18" charset="0"/>
              </a:rPr>
              <a:t>KAl</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(SO</a:t>
            </a:r>
            <a:r>
              <a:rPr lang="en-US" altLang="zh-CN" sz="2400" b="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·12H</a:t>
            </a:r>
            <a:r>
              <a:rPr lang="en-US" altLang="zh-CN" sz="2400" b="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O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明矾</a:t>
            </a:r>
          </a:p>
        </p:txBody>
      </p:sp>
      <p:pic>
        <p:nvPicPr>
          <p:cNvPr id="9" name="图片 8">
            <a:extLst>
              <a:ext uri="{FF2B5EF4-FFF2-40B4-BE49-F238E27FC236}">
                <a16:creationId xmlns:a16="http://schemas.microsoft.com/office/drawing/2014/main" id="{6509A341-3D53-4DD1-0455-317F7CDC2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19" y="2284529"/>
            <a:ext cx="1938635" cy="1737456"/>
          </a:xfrm>
          <a:prstGeom prst="rect">
            <a:avLst/>
          </a:prstGeom>
        </p:spPr>
      </p:pic>
      <p:sp>
        <p:nvSpPr>
          <p:cNvPr id="10" name="文本框 9">
            <a:extLst>
              <a:ext uri="{FF2B5EF4-FFF2-40B4-BE49-F238E27FC236}">
                <a16:creationId xmlns:a16="http://schemas.microsoft.com/office/drawing/2014/main" id="{BEC39E30-4104-1F41-B0A7-B1752A65B969}"/>
              </a:ext>
            </a:extLst>
          </p:cNvPr>
          <p:cNvSpPr txBox="1"/>
          <p:nvPr/>
        </p:nvSpPr>
        <p:spPr>
          <a:xfrm>
            <a:off x="328291" y="4121148"/>
            <a:ext cx="3058765" cy="830997"/>
          </a:xfrm>
          <a:prstGeom prst="rect">
            <a:avLst/>
          </a:prstGeom>
          <a:noFill/>
        </p:spPr>
        <p:txBody>
          <a:bodyPr wrap="square" rtlCol="0">
            <a:spAutoFit/>
          </a:bodyPr>
          <a:lstStyle/>
          <a:p>
            <a:pPr algn="ct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CuSO</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·5H</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胆矾（蓝矾）</a:t>
            </a:r>
          </a:p>
        </p:txBody>
      </p:sp>
      <p:sp>
        <p:nvSpPr>
          <p:cNvPr id="11" name="箭头: 右 10">
            <a:extLst>
              <a:ext uri="{FF2B5EF4-FFF2-40B4-BE49-F238E27FC236}">
                <a16:creationId xmlns:a16="http://schemas.microsoft.com/office/drawing/2014/main" id="{F0638F97-0B72-ED1D-3521-CFECAE672BB1}"/>
              </a:ext>
            </a:extLst>
          </p:cNvPr>
          <p:cNvSpPr/>
          <p:nvPr/>
        </p:nvSpPr>
        <p:spPr>
          <a:xfrm>
            <a:off x="7279872" y="2946318"/>
            <a:ext cx="1038687" cy="312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2645E4A-5403-E3D5-C6D7-4F86C7BF2882}"/>
              </a:ext>
            </a:extLst>
          </p:cNvPr>
          <p:cNvSpPr txBox="1"/>
          <p:nvPr/>
        </p:nvSpPr>
        <p:spPr>
          <a:xfrm>
            <a:off x="8567133" y="2810399"/>
            <a:ext cx="2254928" cy="584775"/>
          </a:xfrm>
          <a:prstGeom prst="rect">
            <a:avLst/>
          </a:prstGeom>
          <a:noFill/>
        </p:spPr>
        <p:txBody>
          <a:bodyPr wrap="square" rtlCol="0">
            <a:spAutoFit/>
          </a:bodyPr>
          <a:lstStyle/>
          <a:p>
            <a:r>
              <a:rPr lang="zh-CN" altLang="en-US" sz="3200" dirty="0"/>
              <a:t>纯净物</a:t>
            </a:r>
          </a:p>
        </p:txBody>
      </p:sp>
      <p:sp>
        <p:nvSpPr>
          <p:cNvPr id="14" name="文本框 13">
            <a:extLst>
              <a:ext uri="{FF2B5EF4-FFF2-40B4-BE49-F238E27FC236}">
                <a16:creationId xmlns:a16="http://schemas.microsoft.com/office/drawing/2014/main" id="{110F4810-6AF5-2A62-BDAF-EA8EC4484FBC}"/>
              </a:ext>
            </a:extLst>
          </p:cNvPr>
          <p:cNvSpPr txBox="1"/>
          <p:nvPr/>
        </p:nvSpPr>
        <p:spPr>
          <a:xfrm>
            <a:off x="662719" y="5170731"/>
            <a:ext cx="5193578" cy="523220"/>
          </a:xfrm>
          <a:prstGeom prst="rect">
            <a:avLst/>
          </a:prstGeom>
          <a:noFill/>
        </p:spPr>
        <p:txBody>
          <a:bodyPr wrap="square">
            <a:spAutoFit/>
          </a:bodyPr>
          <a:lstStyle/>
          <a:p>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氨水、氯水</a:t>
            </a:r>
            <a:r>
              <a:rPr lang="zh-CN" altLang="en-US"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盐酸</a:t>
            </a:r>
            <a:r>
              <a:rPr lang="zh-CN" altLang="en-US" sz="2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都是混合物。</a:t>
            </a:r>
            <a:endParaRPr lang="zh-CN" altLang="en-US" sz="2800" b="1" dirty="0"/>
          </a:p>
        </p:txBody>
      </p:sp>
      <p:sp>
        <p:nvSpPr>
          <p:cNvPr id="16" name="文本框 15">
            <a:extLst>
              <a:ext uri="{FF2B5EF4-FFF2-40B4-BE49-F238E27FC236}">
                <a16:creationId xmlns:a16="http://schemas.microsoft.com/office/drawing/2014/main" id="{478669AD-B5C6-8EE4-5C76-F212B39607FF}"/>
              </a:ext>
            </a:extLst>
          </p:cNvPr>
          <p:cNvSpPr txBox="1"/>
          <p:nvPr/>
        </p:nvSpPr>
        <p:spPr>
          <a:xfrm>
            <a:off x="8567133" y="3689685"/>
            <a:ext cx="1748985" cy="461665"/>
          </a:xfrm>
          <a:prstGeom prst="rect">
            <a:avLst/>
          </a:prstGeom>
          <a:noFill/>
        </p:spPr>
        <p:txBody>
          <a:bodyPr wrap="square">
            <a:spAutoFit/>
          </a:bodyPr>
          <a:lstStyle/>
          <a:p>
            <a:r>
              <a:rPr lang="en-US" altLang="zh-CN" sz="2400" dirty="0">
                <a:effectLst/>
                <a:latin typeface="Times New Roman" panose="02020603050405020304" pitchFamily="18" charset="0"/>
                <a:ea typeface="宋体" panose="02010600030101010101" pitchFamily="2" charset="-122"/>
              </a:rPr>
              <a:t>Pt(NH</a:t>
            </a:r>
            <a:r>
              <a:rPr lang="en-US" altLang="zh-CN" sz="2400" baseline="-25000" dirty="0">
                <a:effectLst/>
                <a:latin typeface="Times New Roman" panose="02020603050405020304" pitchFamily="18" charset="0"/>
                <a:ea typeface="宋体" panose="02010600030101010101" pitchFamily="2" charset="-122"/>
              </a:rPr>
              <a:t>3</a:t>
            </a:r>
            <a:r>
              <a:rPr lang="en-US" altLang="zh-CN" sz="2400" dirty="0">
                <a:effectLst/>
                <a:latin typeface="Times New Roman" panose="02020603050405020304" pitchFamily="18" charset="0"/>
                <a:ea typeface="宋体" panose="02010600030101010101" pitchFamily="2" charset="-122"/>
              </a:rPr>
              <a:t>)</a:t>
            </a:r>
            <a:r>
              <a:rPr lang="en-US" altLang="zh-CN" sz="2400" baseline="-25000" dirty="0">
                <a:effectLst/>
                <a:latin typeface="Times New Roman" panose="02020603050405020304" pitchFamily="18" charset="0"/>
                <a:ea typeface="宋体" panose="02010600030101010101" pitchFamily="2" charset="-122"/>
              </a:rPr>
              <a:t>2</a:t>
            </a:r>
            <a:r>
              <a:rPr lang="en-US" altLang="zh-CN" sz="2400" dirty="0">
                <a:effectLst/>
                <a:latin typeface="Times New Roman" panose="02020603050405020304" pitchFamily="18" charset="0"/>
                <a:ea typeface="宋体" panose="02010600030101010101" pitchFamily="2" charset="-122"/>
              </a:rPr>
              <a:t>Cl</a:t>
            </a:r>
            <a:r>
              <a:rPr lang="en-US" altLang="zh-CN" sz="2400" baseline="-25000" dirty="0">
                <a:effectLst/>
                <a:latin typeface="Times New Roman" panose="02020603050405020304" pitchFamily="18" charset="0"/>
                <a:ea typeface="宋体" panose="02010600030101010101" pitchFamily="2" charset="-122"/>
              </a:rPr>
              <a:t>2</a:t>
            </a:r>
            <a:endParaRPr lang="zh-CN" altLang="en-US" sz="2400" dirty="0"/>
          </a:p>
        </p:txBody>
      </p:sp>
      <p:pic>
        <p:nvPicPr>
          <p:cNvPr id="5" name="图片 4">
            <a:extLst>
              <a:ext uri="{FF2B5EF4-FFF2-40B4-BE49-F238E27FC236}">
                <a16:creationId xmlns:a16="http://schemas.microsoft.com/office/drawing/2014/main" id="{44F1479F-4179-2981-8C8F-FDA12E095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59" y="4182585"/>
            <a:ext cx="2213713" cy="1737456"/>
          </a:xfrm>
          <a:prstGeom prst="rect">
            <a:avLst/>
          </a:prstGeom>
        </p:spPr>
      </p:pic>
      <p:sp>
        <p:nvSpPr>
          <p:cNvPr id="6" name="文本框 5">
            <a:extLst>
              <a:ext uri="{FF2B5EF4-FFF2-40B4-BE49-F238E27FC236}">
                <a16:creationId xmlns:a16="http://schemas.microsoft.com/office/drawing/2014/main" id="{FBE6CACF-D65B-0FEB-247A-CAC3BBAC7C14}"/>
              </a:ext>
            </a:extLst>
          </p:cNvPr>
          <p:cNvSpPr txBox="1"/>
          <p:nvPr/>
        </p:nvSpPr>
        <p:spPr>
          <a:xfrm>
            <a:off x="9694597" y="3395174"/>
            <a:ext cx="509047" cy="461665"/>
          </a:xfrm>
          <a:prstGeom prst="rect">
            <a:avLst/>
          </a:prstGeom>
          <a:noFill/>
        </p:spPr>
        <p:txBody>
          <a:bodyPr wrap="square" rtlCol="0">
            <a:spAutoFit/>
          </a:bodyPr>
          <a:lstStyle/>
          <a:p>
            <a:r>
              <a:rPr lang="en-US" altLang="zh-CN" sz="2400" dirty="0"/>
              <a:t>-1</a:t>
            </a:r>
            <a:endParaRPr lang="zh-CN" altLang="en-US" sz="2400" dirty="0"/>
          </a:p>
        </p:txBody>
      </p:sp>
      <p:sp>
        <p:nvSpPr>
          <p:cNvPr id="13" name="文本框 12">
            <a:extLst>
              <a:ext uri="{FF2B5EF4-FFF2-40B4-BE49-F238E27FC236}">
                <a16:creationId xmlns:a16="http://schemas.microsoft.com/office/drawing/2014/main" id="{240780D7-165C-E00F-11FA-1CD374DD2A30}"/>
              </a:ext>
            </a:extLst>
          </p:cNvPr>
          <p:cNvSpPr txBox="1"/>
          <p:nvPr/>
        </p:nvSpPr>
        <p:spPr>
          <a:xfrm>
            <a:off x="8477352" y="3395173"/>
            <a:ext cx="619925" cy="461665"/>
          </a:xfrm>
          <a:prstGeom prst="rect">
            <a:avLst/>
          </a:prstGeom>
          <a:noFill/>
        </p:spPr>
        <p:txBody>
          <a:bodyPr wrap="square" rtlCol="0">
            <a:spAutoFit/>
          </a:bodyPr>
          <a:lstStyle/>
          <a:p>
            <a:r>
              <a:rPr lang="en-US" altLang="zh-CN" sz="2400" dirty="0">
                <a:solidFill>
                  <a:srgbClr val="FF0000"/>
                </a:solidFill>
              </a:rPr>
              <a:t>+2</a:t>
            </a:r>
            <a:endParaRPr lang="zh-CN" altLang="en-US" sz="2400" dirty="0">
              <a:solidFill>
                <a:srgbClr val="FF0000"/>
              </a:solidFill>
            </a:endParaRPr>
          </a:p>
        </p:txBody>
      </p:sp>
    </p:spTree>
    <p:extLst>
      <p:ext uri="{BB962C8B-B14F-4D97-AF65-F5344CB8AC3E}">
        <p14:creationId xmlns:p14="http://schemas.microsoft.com/office/powerpoint/2010/main" val="27655909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p:bldP spid="14" grpId="0"/>
      <p:bldP spid="16" grpId="0"/>
      <p:bldP spid="6"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custDataLst>
              <p:tags r:id="rId1"/>
            </p:custDataLst>
          </p:nvPr>
        </p:nvSpPr>
        <p:spPr>
          <a:xfrm>
            <a:off x="311671" y="248456"/>
            <a:ext cx="2470536" cy="561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a:ea typeface="等线"/>
                <a:cs typeface="+mn-cs"/>
              </a:rPr>
              <a:t>丁达尔效应</a:t>
            </a:r>
          </a:p>
        </p:txBody>
      </p:sp>
      <p:sp>
        <p:nvSpPr>
          <p:cNvPr id="8" name="矩形 1"/>
          <p:cNvSpPr>
            <a:spLocks noChangeArrowheads="1"/>
          </p:cNvSpPr>
          <p:nvPr>
            <p:custDataLst>
              <p:tags r:id="rId2"/>
            </p:custDataLst>
          </p:nvPr>
        </p:nvSpPr>
        <p:spPr bwMode="auto">
          <a:xfrm>
            <a:off x="1753358" y="1196475"/>
            <a:ext cx="8215712" cy="47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0" indent="-539750">
              <a:tabLst>
                <a:tab pos="2609850" algn="l"/>
              </a:tabLst>
              <a:defRPr>
                <a:solidFill>
                  <a:schemeClr val="tx1"/>
                </a:solidFill>
                <a:latin typeface="Calibri" panose="020F0502020204030204" charset="0"/>
                <a:ea typeface="宋体" pitchFamily="2" charset="-122"/>
              </a:defRPr>
            </a:lvl1pPr>
            <a:lvl2pPr>
              <a:tabLst>
                <a:tab pos="2609850" algn="l"/>
              </a:tabLst>
              <a:defRPr>
                <a:solidFill>
                  <a:schemeClr val="tx1"/>
                </a:solidFill>
                <a:latin typeface="Calibri" panose="020F0502020204030204" charset="0"/>
                <a:ea typeface="宋体" pitchFamily="2" charset="-122"/>
              </a:defRPr>
            </a:lvl2pPr>
            <a:lvl3pPr>
              <a:tabLst>
                <a:tab pos="2609850" algn="l"/>
              </a:tabLst>
              <a:defRPr>
                <a:solidFill>
                  <a:schemeClr val="tx1"/>
                </a:solidFill>
                <a:latin typeface="Calibri" panose="020F0502020204030204" charset="0"/>
                <a:ea typeface="宋体" pitchFamily="2" charset="-122"/>
              </a:defRPr>
            </a:lvl3pPr>
            <a:lvl4pPr>
              <a:tabLst>
                <a:tab pos="2609850" algn="l"/>
              </a:tabLst>
              <a:defRPr>
                <a:solidFill>
                  <a:schemeClr val="tx1"/>
                </a:solidFill>
                <a:latin typeface="Calibri" panose="020F0502020204030204" charset="0"/>
                <a:ea typeface="宋体" pitchFamily="2" charset="-122"/>
              </a:defRPr>
            </a:lvl4pPr>
            <a:lvl5pPr>
              <a:tabLst>
                <a:tab pos="2609850" algn="l"/>
              </a:tabLst>
              <a:defRPr>
                <a:solidFill>
                  <a:schemeClr val="tx1"/>
                </a:solidFill>
                <a:latin typeface="Calibri" panose="020F0502020204030204" charset="0"/>
                <a:ea typeface="宋体" pitchFamily="2" charset="-122"/>
              </a:defRPr>
            </a:lvl5pPr>
            <a:lvl6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6pPr>
            <a:lvl7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7pPr>
            <a:lvl8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8pPr>
            <a:lvl9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9pPr>
          </a:lstStyle>
          <a:p>
            <a:pPr marL="0" algn="just">
              <a:lnSpc>
                <a:spcPct val="80000"/>
              </a:lnSpc>
            </a:pPr>
            <a:r>
              <a:rPr lang="en-US" altLang="zh-CN" sz="3000" dirty="0">
                <a:latin typeface="Times New Roman" panose="02020603050405020304" charset="0"/>
                <a:ea typeface="华文楷体" panose="02010600040101010101" pitchFamily="2" charset="-122"/>
              </a:rPr>
              <a:t>【</a:t>
            </a:r>
            <a:r>
              <a:rPr lang="zh-CN" altLang="en-US" sz="3000" dirty="0">
                <a:latin typeface="Times New Roman" panose="02020603050405020304" charset="0"/>
                <a:ea typeface="华文楷体" panose="02010600040101010101" pitchFamily="2" charset="-122"/>
              </a:rPr>
              <a:t>资料</a:t>
            </a:r>
            <a:r>
              <a:rPr lang="en-US" altLang="zh-CN" sz="3000" dirty="0">
                <a:latin typeface="Times New Roman" panose="02020603050405020304" charset="0"/>
                <a:ea typeface="华文楷体" panose="02010600040101010101" pitchFamily="2" charset="-122"/>
              </a:rPr>
              <a:t>】</a:t>
            </a:r>
            <a:r>
              <a:rPr lang="zh-CN" altLang="en-US" sz="3000" dirty="0">
                <a:latin typeface="Times New Roman" panose="02020603050405020304" charset="0"/>
                <a:ea typeface="华文楷体" panose="02010600040101010101" pitchFamily="2" charset="-122"/>
              </a:rPr>
              <a:t>胶体中分散质粒子的直径为</a:t>
            </a:r>
            <a:r>
              <a:rPr lang="en-US" altLang="zh-CN" sz="3000" dirty="0">
                <a:latin typeface="Times New Roman" panose="02020603050405020304" charset="0"/>
                <a:ea typeface="华文楷体" panose="02010600040101010101" pitchFamily="2" charset="-122"/>
                <a:cs typeface="Times New Roman" panose="02020603050405020304" charset="0"/>
              </a:rPr>
              <a:t>1</a:t>
            </a:r>
            <a:r>
              <a:rPr lang="zh-CN" altLang="en-US" sz="3000" dirty="0">
                <a:latin typeface="Times New Roman" panose="02020603050405020304" charset="0"/>
                <a:ea typeface="华文楷体" panose="02010600040101010101" pitchFamily="2" charset="-122"/>
                <a:cs typeface="Times New Roman" panose="02020603050405020304" charset="0"/>
                <a:sym typeface="Symbol" panose="05050102010706020507" pitchFamily="18" charset="2"/>
              </a:rPr>
              <a:t></a:t>
            </a:r>
            <a:r>
              <a:rPr lang="en-US" altLang="zh-CN" sz="3000" dirty="0">
                <a:latin typeface="Times New Roman" panose="02020603050405020304" charset="0"/>
                <a:ea typeface="华文楷体" panose="02010600040101010101" pitchFamily="2" charset="-122"/>
                <a:cs typeface="Times New Roman" panose="02020603050405020304" charset="0"/>
              </a:rPr>
              <a:t>100 nm     </a:t>
            </a:r>
          </a:p>
        </p:txBody>
      </p:sp>
      <p:sp>
        <p:nvSpPr>
          <p:cNvPr id="9" name="标注: 下箭头 8"/>
          <p:cNvSpPr/>
          <p:nvPr>
            <p:custDataLst>
              <p:tags r:id="rId3"/>
            </p:custDataLst>
          </p:nvPr>
        </p:nvSpPr>
        <p:spPr>
          <a:xfrm>
            <a:off x="4614128" y="2055339"/>
            <a:ext cx="2494172" cy="2576051"/>
          </a:xfrm>
          <a:prstGeom prst="downArrowCallout">
            <a:avLst>
              <a:gd name="adj1" fmla="val 25000"/>
              <a:gd name="adj2" fmla="val 25000"/>
              <a:gd name="adj3" fmla="val 21115"/>
              <a:gd name="adj4" fmla="val 74007"/>
            </a:avLst>
          </a:prstGeom>
          <a:solidFill>
            <a:srgbClr val="EDA97C"/>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4"/>
            </p:custDataLst>
          </p:nvPr>
        </p:nvPicPr>
        <p:blipFill>
          <a:blip r:embed="rId13"/>
          <a:stretch>
            <a:fillRect/>
          </a:stretch>
        </p:blipFill>
        <p:spPr>
          <a:xfrm>
            <a:off x="7586634" y="2399164"/>
            <a:ext cx="2019559" cy="616137"/>
          </a:xfrm>
          <a:prstGeom prst="rect">
            <a:avLst/>
          </a:prstGeom>
        </p:spPr>
      </p:pic>
      <p:pic>
        <p:nvPicPr>
          <p:cNvPr id="11" name="图片 10"/>
          <p:cNvPicPr>
            <a:picLocks noChangeAspect="1"/>
          </p:cNvPicPr>
          <p:nvPr>
            <p:custDataLst>
              <p:tags r:id="rId5"/>
            </p:custDataLst>
          </p:nvPr>
        </p:nvPicPr>
        <p:blipFill>
          <a:blip r:embed="rId14"/>
          <a:stretch>
            <a:fillRect/>
          </a:stretch>
        </p:blipFill>
        <p:spPr>
          <a:xfrm>
            <a:off x="2144297" y="2257607"/>
            <a:ext cx="2261314" cy="826470"/>
          </a:xfrm>
          <a:prstGeom prst="rect">
            <a:avLst/>
          </a:prstGeom>
        </p:spPr>
      </p:pic>
      <p:pic>
        <p:nvPicPr>
          <p:cNvPr id="16" name="图片 15"/>
          <p:cNvPicPr>
            <a:picLocks noChangeAspect="1"/>
          </p:cNvPicPr>
          <p:nvPr>
            <p:custDataLst>
              <p:tags r:id="rId6"/>
            </p:custDataLst>
          </p:nvPr>
        </p:nvPicPr>
        <p:blipFill>
          <a:blip r:embed="rId15"/>
          <a:stretch>
            <a:fillRect/>
          </a:stretch>
        </p:blipFill>
        <p:spPr>
          <a:xfrm>
            <a:off x="4769265" y="2015116"/>
            <a:ext cx="2308039" cy="1244887"/>
          </a:xfrm>
          <a:prstGeom prst="rect">
            <a:avLst/>
          </a:prstGeom>
        </p:spPr>
      </p:pic>
      <p:sp>
        <p:nvSpPr>
          <p:cNvPr id="20" name="矩形 19"/>
          <p:cNvSpPr/>
          <p:nvPr>
            <p:custDataLst>
              <p:tags r:id="rId7"/>
            </p:custDataLst>
          </p:nvPr>
        </p:nvSpPr>
        <p:spPr>
          <a:xfrm>
            <a:off x="7309192" y="3179560"/>
            <a:ext cx="2477675" cy="830997"/>
          </a:xfrm>
          <a:prstGeom prst="rect">
            <a:avLst/>
          </a:prstGeom>
        </p:spPr>
        <p:txBody>
          <a:bodyPr wrap="square">
            <a:spAutoFit/>
          </a:bodyPr>
          <a:lstStyle/>
          <a:p>
            <a:pPr algn="ctr">
              <a:spcAft>
                <a:spcPct val="0"/>
              </a:spcAft>
            </a:pPr>
            <a:r>
              <a:rPr lang="zh-CN" altLang="en-US" sz="2400" kern="100" dirty="0">
                <a:latin typeface="华文楷体" panose="02010600040101010101" pitchFamily="2" charset="-122"/>
                <a:ea typeface="华文楷体" panose="02010600040101010101" pitchFamily="2" charset="-122"/>
                <a:cs typeface="Times New Roman" panose="02020603050405020304" charset="0"/>
              </a:rPr>
              <a:t>粒子比较大</a:t>
            </a:r>
            <a:endParaRPr lang="en-US" altLang="zh-CN" sz="2400" kern="100" dirty="0">
              <a:latin typeface="华文楷体" panose="02010600040101010101" pitchFamily="2" charset="-122"/>
              <a:ea typeface="华文楷体" panose="02010600040101010101" pitchFamily="2" charset="-122"/>
              <a:cs typeface="Times New Roman" panose="02020603050405020304" charset="0"/>
            </a:endParaRPr>
          </a:p>
          <a:p>
            <a:pPr algn="ctr">
              <a:spcAft>
                <a:spcPct val="0"/>
              </a:spcAft>
            </a:pPr>
            <a:r>
              <a:rPr lang="zh-CN" altLang="en-US" sz="2400" kern="100" dirty="0">
                <a:latin typeface="华文楷体" panose="02010600040101010101" pitchFamily="2" charset="-122"/>
                <a:ea typeface="华文楷体" panose="02010600040101010101" pitchFamily="2" charset="-122"/>
                <a:cs typeface="Times New Roman" panose="02020603050405020304" charset="0"/>
              </a:rPr>
              <a:t>光反射</a:t>
            </a:r>
            <a:endParaRPr lang="en-US" altLang="zh-CN" sz="2400" kern="100" dirty="0">
              <a:latin typeface="华文楷体" panose="02010600040101010101" pitchFamily="2" charset="-122"/>
              <a:ea typeface="华文楷体" panose="02010600040101010101" pitchFamily="2" charset="-122"/>
              <a:cs typeface="Times New Roman" panose="02020603050405020304" charset="0"/>
            </a:endParaRPr>
          </a:p>
        </p:txBody>
      </p:sp>
      <p:sp>
        <p:nvSpPr>
          <p:cNvPr id="21" name="矩形 20"/>
          <p:cNvSpPr/>
          <p:nvPr>
            <p:custDataLst>
              <p:tags r:id="rId8"/>
            </p:custDataLst>
          </p:nvPr>
        </p:nvSpPr>
        <p:spPr>
          <a:xfrm>
            <a:off x="2078865" y="3106001"/>
            <a:ext cx="1893608" cy="830997"/>
          </a:xfrm>
          <a:prstGeom prst="rect">
            <a:avLst/>
          </a:prstGeom>
        </p:spPr>
        <p:txBody>
          <a:bodyPr wrap="square">
            <a:spAutoFit/>
          </a:bodyPr>
          <a:lstStyle/>
          <a:p>
            <a:pPr algn="ctr">
              <a:spcAft>
                <a:spcPct val="0"/>
              </a:spcAft>
            </a:pPr>
            <a:r>
              <a:rPr lang="zh-CN" altLang="en-US" sz="2400" kern="100" dirty="0">
                <a:latin typeface="华文楷体" panose="02010600040101010101" pitchFamily="2" charset="-122"/>
                <a:ea typeface="华文楷体" panose="02010600040101010101" pitchFamily="2" charset="-122"/>
                <a:cs typeface="Times New Roman" panose="02020603050405020304" charset="0"/>
              </a:rPr>
              <a:t>粒子比较小</a:t>
            </a:r>
            <a:endParaRPr lang="en-US" altLang="zh-CN" sz="2400" kern="100" dirty="0">
              <a:latin typeface="华文楷体" panose="02010600040101010101" pitchFamily="2" charset="-122"/>
              <a:ea typeface="华文楷体" panose="02010600040101010101" pitchFamily="2" charset="-122"/>
              <a:cs typeface="Times New Roman" panose="02020603050405020304" charset="0"/>
            </a:endParaRPr>
          </a:p>
          <a:p>
            <a:pPr algn="ctr">
              <a:spcAft>
                <a:spcPct val="0"/>
              </a:spcAft>
            </a:pPr>
            <a:r>
              <a:rPr lang="zh-CN" altLang="en-US" sz="2400" kern="100" dirty="0">
                <a:latin typeface="华文楷体" panose="02010600040101010101" pitchFamily="2" charset="-122"/>
                <a:ea typeface="华文楷体" panose="02010600040101010101" pitchFamily="2" charset="-122"/>
                <a:cs typeface="Times New Roman" panose="02020603050405020304" charset="0"/>
              </a:rPr>
              <a:t>光穿过</a:t>
            </a:r>
            <a:endParaRPr lang="en-US" altLang="zh-CN" sz="2400" kern="100" dirty="0">
              <a:latin typeface="华文楷体" panose="02010600040101010101" pitchFamily="2" charset="-122"/>
              <a:ea typeface="华文楷体" panose="02010600040101010101" pitchFamily="2" charset="-122"/>
              <a:cs typeface="Times New Roman" panose="02020603050405020304" charset="0"/>
            </a:endParaRPr>
          </a:p>
        </p:txBody>
      </p:sp>
      <p:sp>
        <p:nvSpPr>
          <p:cNvPr id="22" name="矩形 21"/>
          <p:cNvSpPr/>
          <p:nvPr>
            <p:custDataLst>
              <p:tags r:id="rId9"/>
            </p:custDataLst>
          </p:nvPr>
        </p:nvSpPr>
        <p:spPr>
          <a:xfrm>
            <a:off x="5025240" y="3114699"/>
            <a:ext cx="1671947" cy="830997"/>
          </a:xfrm>
          <a:prstGeom prst="rect">
            <a:avLst/>
          </a:prstGeom>
        </p:spPr>
        <p:txBody>
          <a:bodyPr wrap="square">
            <a:spAutoFit/>
          </a:bodyPr>
          <a:lstStyle/>
          <a:p>
            <a:pPr algn="ctr">
              <a:spcAft>
                <a:spcPct val="0"/>
              </a:spcAft>
            </a:pPr>
            <a:r>
              <a:rPr lang="zh-CN" altLang="en-US" sz="2400" kern="100" dirty="0">
                <a:latin typeface="华文楷体" panose="02010600040101010101" pitchFamily="2" charset="-122"/>
                <a:ea typeface="华文楷体" panose="02010600040101010101" pitchFamily="2" charset="-122"/>
                <a:cs typeface="Times New Roman" panose="02020603050405020304" charset="0"/>
              </a:rPr>
              <a:t>粒子较小光散射</a:t>
            </a:r>
            <a:endParaRPr lang="en-US" altLang="zh-CN" sz="2400" kern="100" dirty="0">
              <a:latin typeface="华文楷体" panose="02010600040101010101" pitchFamily="2" charset="-122"/>
              <a:ea typeface="华文楷体" panose="02010600040101010101" pitchFamily="2" charset="-122"/>
              <a:cs typeface="Times New Roman" panose="02020603050405020304" charset="0"/>
            </a:endParaRPr>
          </a:p>
        </p:txBody>
      </p:sp>
      <p:sp>
        <p:nvSpPr>
          <p:cNvPr id="23" name="矩形 1"/>
          <p:cNvSpPr>
            <a:spLocks noChangeArrowheads="1"/>
          </p:cNvSpPr>
          <p:nvPr>
            <p:custDataLst>
              <p:tags r:id="rId10"/>
            </p:custDataLst>
          </p:nvPr>
        </p:nvSpPr>
        <p:spPr bwMode="auto">
          <a:xfrm>
            <a:off x="3168884" y="4662386"/>
            <a:ext cx="5721115" cy="79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0" indent="-539750">
              <a:tabLst>
                <a:tab pos="2609850" algn="l"/>
              </a:tabLst>
              <a:defRPr>
                <a:solidFill>
                  <a:schemeClr val="tx1"/>
                </a:solidFill>
                <a:latin typeface="Calibri" panose="020F0502020204030204" charset="0"/>
                <a:ea typeface="宋体" pitchFamily="2" charset="-122"/>
              </a:defRPr>
            </a:lvl1pPr>
            <a:lvl2pPr>
              <a:tabLst>
                <a:tab pos="2609850" algn="l"/>
              </a:tabLst>
              <a:defRPr>
                <a:solidFill>
                  <a:schemeClr val="tx1"/>
                </a:solidFill>
                <a:latin typeface="Calibri" panose="020F0502020204030204" charset="0"/>
                <a:ea typeface="宋体" pitchFamily="2" charset="-122"/>
              </a:defRPr>
            </a:lvl2pPr>
            <a:lvl3pPr>
              <a:tabLst>
                <a:tab pos="2609850" algn="l"/>
              </a:tabLst>
              <a:defRPr>
                <a:solidFill>
                  <a:schemeClr val="tx1"/>
                </a:solidFill>
                <a:latin typeface="Calibri" panose="020F0502020204030204" charset="0"/>
                <a:ea typeface="宋体" pitchFamily="2" charset="-122"/>
              </a:defRPr>
            </a:lvl3pPr>
            <a:lvl4pPr>
              <a:tabLst>
                <a:tab pos="2609850" algn="l"/>
              </a:tabLst>
              <a:defRPr>
                <a:solidFill>
                  <a:schemeClr val="tx1"/>
                </a:solidFill>
                <a:latin typeface="Calibri" panose="020F0502020204030204" charset="0"/>
                <a:ea typeface="宋体" pitchFamily="2" charset="-122"/>
              </a:defRPr>
            </a:lvl4pPr>
            <a:lvl5pPr>
              <a:tabLst>
                <a:tab pos="2609850" algn="l"/>
              </a:tabLst>
              <a:defRPr>
                <a:solidFill>
                  <a:schemeClr val="tx1"/>
                </a:solidFill>
                <a:latin typeface="Calibri" panose="020F0502020204030204" charset="0"/>
                <a:ea typeface="宋体" pitchFamily="2" charset="-122"/>
              </a:defRPr>
            </a:lvl5pPr>
            <a:lvl6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6pPr>
            <a:lvl7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7pPr>
            <a:lvl8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8pPr>
            <a:lvl9pPr fontAlgn="base">
              <a:spcBef>
                <a:spcPct val="0"/>
              </a:spcBef>
              <a:spcAft>
                <a:spcPct val="0"/>
              </a:spcAft>
              <a:buSzTx/>
              <a:tabLst>
                <a:tab pos="2609850" algn="l"/>
              </a:tabLst>
              <a:defRPr>
                <a:solidFill>
                  <a:schemeClr val="tx1"/>
                </a:solidFill>
                <a:latin typeface="Calibri" panose="020F0502020204030204" charset="0"/>
                <a:ea typeface="宋体" pitchFamily="2" charset="-122"/>
              </a:defRPr>
            </a:lvl9pPr>
          </a:lstStyle>
          <a:p>
            <a:pPr marL="0" algn="ctr">
              <a:lnSpc>
                <a:spcPct val="80000"/>
              </a:lnSpc>
            </a:pPr>
            <a:r>
              <a:rPr lang="zh-CN" altLang="en-US" sz="2800" dirty="0">
                <a:latin typeface="华文楷体" panose="02010600040101010101" pitchFamily="2" charset="-122"/>
                <a:ea typeface="华文楷体" panose="02010600040101010101" pitchFamily="2" charset="-122"/>
              </a:rPr>
              <a:t>光束通过</a:t>
            </a:r>
            <a:r>
              <a:rPr lang="zh-CN" altLang="en-US" sz="2800" dirty="0">
                <a:solidFill>
                  <a:srgbClr val="FF0000"/>
                </a:solidFill>
                <a:latin typeface="华文楷体" panose="02010600040101010101" pitchFamily="2" charset="-122"/>
                <a:ea typeface="华文楷体" panose="02010600040101010101" pitchFamily="2" charset="-122"/>
              </a:rPr>
              <a:t>胶体</a:t>
            </a:r>
            <a:r>
              <a:rPr lang="zh-CN" altLang="en-US" sz="2800" dirty="0">
                <a:latin typeface="华文楷体" panose="02010600040101010101" pitchFamily="2" charset="-122"/>
                <a:ea typeface="华文楷体" panose="02010600040101010101" pitchFamily="2" charset="-122"/>
              </a:rPr>
              <a:t>时出现光亮</a:t>
            </a:r>
            <a:endParaRPr lang="en-US" altLang="zh-CN" sz="2800" dirty="0">
              <a:latin typeface="华文楷体" panose="02010600040101010101" pitchFamily="2" charset="-122"/>
              <a:ea typeface="华文楷体" panose="02010600040101010101" pitchFamily="2" charset="-122"/>
            </a:endParaRPr>
          </a:p>
          <a:p>
            <a:pPr marL="0" algn="ctr">
              <a:lnSpc>
                <a:spcPct val="80000"/>
              </a:lnSpc>
            </a:pPr>
            <a:r>
              <a:rPr lang="zh-CN" altLang="en-US" sz="2800" dirty="0">
                <a:latin typeface="华文楷体" panose="02010600040101010101" pitchFamily="2" charset="-122"/>
                <a:ea typeface="华文楷体" panose="02010600040101010101" pitchFamily="2" charset="-122"/>
              </a:rPr>
              <a:t>“通路”的现象称为“</a:t>
            </a:r>
            <a:r>
              <a:rPr lang="zh-CN" altLang="en-US" sz="2800" dirty="0">
                <a:solidFill>
                  <a:srgbClr val="FF0000"/>
                </a:solidFill>
                <a:latin typeface="华文楷体" panose="02010600040101010101" pitchFamily="2" charset="-122"/>
                <a:ea typeface="华文楷体" panose="02010600040101010101" pitchFamily="2" charset="-122"/>
              </a:rPr>
              <a:t>丁达尔效应</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p:txBody>
      </p:sp>
      <p:sp>
        <p:nvSpPr>
          <p:cNvPr id="2" name="动作按钮: 后退或前一项 1">
            <a:hlinkClick r:id="rId16" action="ppaction://hlinksldjump" highlightClick="1"/>
            <a:extLst>
              <a:ext uri="{FF2B5EF4-FFF2-40B4-BE49-F238E27FC236}">
                <a16:creationId xmlns:a16="http://schemas.microsoft.com/office/drawing/2014/main" id="{CCDE85FB-A0F0-2718-2CE1-64932F00FB5E}"/>
              </a:ext>
            </a:extLst>
          </p:cNvPr>
          <p:cNvSpPr/>
          <p:nvPr/>
        </p:nvSpPr>
        <p:spPr>
          <a:xfrm>
            <a:off x="11521440" y="6339840"/>
            <a:ext cx="447040" cy="264160"/>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p:cNvPicPr>
          <p:nvPr/>
        </p:nvPicPr>
        <p:blipFill>
          <a:blip r:embed="rId4"/>
          <a:stretch>
            <a:fillRect/>
          </a:stretch>
        </p:blipFill>
        <p:spPr>
          <a:xfrm>
            <a:off x="560070" y="1068070"/>
            <a:ext cx="4726305" cy="5201285"/>
          </a:xfrm>
          <a:prstGeom prst="rect">
            <a:avLst/>
          </a:prstGeom>
          <a:noFill/>
          <a:ln w="9525">
            <a:noFill/>
          </a:ln>
        </p:spPr>
      </p:pic>
      <p:sp>
        <p:nvSpPr>
          <p:cNvPr id="214018" name="文本框 214017"/>
          <p:cNvSpPr txBox="1"/>
          <p:nvPr>
            <p:custDataLst>
              <p:tags r:id="rId1"/>
            </p:custDataLst>
          </p:nvPr>
        </p:nvSpPr>
        <p:spPr>
          <a:xfrm>
            <a:off x="204470" y="125095"/>
            <a:ext cx="4726305" cy="581660"/>
          </a:xfrm>
          <a:prstGeom prst="rect">
            <a:avLst/>
          </a:prstGeom>
          <a:noFill/>
          <a:ln w="9525">
            <a:noFill/>
          </a:ln>
        </p:spPr>
        <p:txBody>
          <a:bodyPr wrap="square">
            <a:spAutoFit/>
          </a:bodyPr>
          <a:lstStyle/>
          <a:p>
            <a:r>
              <a:rPr lang="zh-CN" altLang="en-US" sz="3185" b="1" dirty="0">
                <a:latin typeface="微软雅黑" panose="020B0503020204020204" pitchFamily="34" charset="-122"/>
                <a:ea typeface="微软雅黑" panose="020B0503020204020204" pitchFamily="34" charset="-122"/>
                <a:cs typeface="微软雅黑" panose="020B0503020204020204" pitchFamily="34" charset="-122"/>
              </a:rPr>
              <a:t>【生活中的丁达尔效应】</a:t>
            </a:r>
          </a:p>
        </p:txBody>
      </p:sp>
      <p:pic>
        <p:nvPicPr>
          <p:cNvPr id="25603" name="图片 17411" descr="4856569248166089132"/>
          <p:cNvPicPr>
            <a:picLocks noChangeAspect="1"/>
          </p:cNvPicPr>
          <p:nvPr/>
        </p:nvPicPr>
        <p:blipFill>
          <a:blip r:embed="rId5"/>
          <a:stretch>
            <a:fillRect/>
          </a:stretch>
        </p:blipFill>
        <p:spPr>
          <a:xfrm>
            <a:off x="4930775" y="125095"/>
            <a:ext cx="5288915" cy="3966845"/>
          </a:xfrm>
          <a:prstGeom prst="rect">
            <a:avLst/>
          </a:prstGeom>
          <a:noFill/>
          <a:ln w="9525">
            <a:noFill/>
          </a:ln>
        </p:spPr>
      </p:pic>
      <p:sp>
        <p:nvSpPr>
          <p:cNvPr id="25604" name="文本框 17412"/>
          <p:cNvSpPr txBox="1"/>
          <p:nvPr/>
        </p:nvSpPr>
        <p:spPr>
          <a:xfrm>
            <a:off x="8282305" y="1068070"/>
            <a:ext cx="2520950" cy="1076325"/>
          </a:xfrm>
          <a:prstGeom prst="rect">
            <a:avLst/>
          </a:prstGeom>
          <a:noFill/>
          <a:ln w="9525">
            <a:noFill/>
          </a:ln>
        </p:spPr>
        <p:txBody>
          <a:bodyPr wrap="square" anchor="t" anchorCtr="0">
            <a:spAutoFit/>
          </a:bodyPr>
          <a:lstStyle/>
          <a:p>
            <a:r>
              <a:rPr lang="zh-CN" altLang="en-US" sz="3200" b="1" dirty="0">
                <a:solidFill>
                  <a:srgbClr val="FFFF00"/>
                </a:solidFill>
                <a:latin typeface="Arial" panose="020B0604020202020204" pitchFamily="34" charset="0"/>
                <a:ea typeface="宋体" pitchFamily="2" charset="-122"/>
              </a:rPr>
              <a:t>刚打扫</a:t>
            </a:r>
          </a:p>
          <a:p>
            <a:r>
              <a:rPr lang="zh-CN" altLang="en-US" sz="3200" b="1" dirty="0">
                <a:solidFill>
                  <a:srgbClr val="FFFF00"/>
                </a:solidFill>
                <a:latin typeface="Arial" panose="020B0604020202020204" pitchFamily="34" charset="0"/>
                <a:ea typeface="宋体" pitchFamily="2" charset="-122"/>
              </a:rPr>
              <a:t>过的房间</a:t>
            </a:r>
          </a:p>
        </p:txBody>
      </p:sp>
      <p:pic>
        <p:nvPicPr>
          <p:cNvPr id="28674" name="图片 19458" descr="图 2-8 电影放映时的丁达尔效应"/>
          <p:cNvPicPr>
            <a:picLocks noChangeAspect="1"/>
          </p:cNvPicPr>
          <p:nvPr/>
        </p:nvPicPr>
        <p:blipFill>
          <a:blip r:embed="rId6"/>
          <a:stretch>
            <a:fillRect/>
          </a:stretch>
        </p:blipFill>
        <p:spPr>
          <a:xfrm>
            <a:off x="7141845" y="3037205"/>
            <a:ext cx="4933315" cy="3808095"/>
          </a:xfrm>
          <a:prstGeom prst="rect">
            <a:avLst/>
          </a:prstGeom>
          <a:noFill/>
          <a:ln w="9525">
            <a:noFill/>
          </a:ln>
        </p:spPr>
      </p:pic>
      <p:sp>
        <p:nvSpPr>
          <p:cNvPr id="28675" name="文本框 19459"/>
          <p:cNvSpPr txBox="1"/>
          <p:nvPr/>
        </p:nvSpPr>
        <p:spPr>
          <a:xfrm>
            <a:off x="8898255" y="3811905"/>
            <a:ext cx="2592388" cy="706755"/>
          </a:xfrm>
          <a:prstGeom prst="rect">
            <a:avLst/>
          </a:prstGeom>
          <a:noFill/>
          <a:ln w="9525">
            <a:noFill/>
          </a:ln>
        </p:spPr>
        <p:txBody>
          <a:bodyPr anchor="t" anchorCtr="0">
            <a:spAutoFit/>
          </a:bodyPr>
          <a:lstStyle/>
          <a:p>
            <a:pPr>
              <a:spcBef>
                <a:spcPct val="50000"/>
              </a:spcBef>
            </a:pPr>
            <a:r>
              <a:rPr lang="zh-CN" altLang="en-US" sz="4000" b="1" dirty="0">
                <a:solidFill>
                  <a:srgbClr val="FFFF00"/>
                </a:solidFill>
                <a:latin typeface="Arial" panose="020B0604020202020204" pitchFamily="34" charset="0"/>
                <a:ea typeface="宋体" pitchFamily="2" charset="-122"/>
              </a:rPr>
              <a:t>放映电影</a:t>
            </a:r>
          </a:p>
        </p:txBody>
      </p:sp>
      <p:sp>
        <p:nvSpPr>
          <p:cNvPr id="2" name="文本框 17412"/>
          <p:cNvSpPr txBox="1"/>
          <p:nvPr/>
        </p:nvSpPr>
        <p:spPr>
          <a:xfrm>
            <a:off x="563245" y="3935095"/>
            <a:ext cx="2520950" cy="583565"/>
          </a:xfrm>
          <a:prstGeom prst="rect">
            <a:avLst/>
          </a:prstGeom>
          <a:noFill/>
          <a:ln w="9525">
            <a:noFill/>
          </a:ln>
        </p:spPr>
        <p:txBody>
          <a:bodyPr wrap="square" anchor="t" anchorCtr="0">
            <a:spAutoFit/>
          </a:bodyPr>
          <a:lstStyle/>
          <a:p>
            <a:r>
              <a:rPr lang="zh-CN" altLang="en-US" sz="3200" b="1" dirty="0">
                <a:solidFill>
                  <a:srgbClr val="FFFF00"/>
                </a:solidFill>
                <a:latin typeface="Arial" panose="020B0604020202020204" pitchFamily="34" charset="0"/>
                <a:ea typeface="宋体" pitchFamily="2" charset="-122"/>
              </a:rPr>
              <a:t>清晨的森林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6388"/>
                                        </p:tgtEl>
                                        <p:attrNameLst>
                                          <p:attrName>style.visibility</p:attrName>
                                        </p:attrNameLst>
                                      </p:cBhvr>
                                      <p:to>
                                        <p:strVal val="visible"/>
                                      </p:to>
                                    </p:set>
                                    <p:anim calcmode="lin" valueType="num">
                                      <p:cBhvr>
                                        <p:cTn id="7" dur="1000" fill="hold"/>
                                        <p:tgtEl>
                                          <p:spTgt spid="16388"/>
                                        </p:tgtEl>
                                        <p:attrNameLst>
                                          <p:attrName>ppt_w</p:attrName>
                                        </p:attrNameLst>
                                      </p:cBhvr>
                                      <p:tavLst>
                                        <p:tav tm="0">
                                          <p:val>
                                            <p:fltVal val="0"/>
                                          </p:val>
                                        </p:tav>
                                        <p:tav tm="100000">
                                          <p:val>
                                            <p:strVal val="#ppt_w"/>
                                          </p:val>
                                        </p:tav>
                                      </p:tavLst>
                                    </p:anim>
                                    <p:anim calcmode="lin" valueType="num">
                                      <p:cBhvr>
                                        <p:cTn id="8" dur="1000" fill="hold"/>
                                        <p:tgtEl>
                                          <p:spTgt spid="16388"/>
                                        </p:tgtEl>
                                        <p:attrNameLst>
                                          <p:attrName>ppt_h</p:attrName>
                                        </p:attrNameLst>
                                      </p:cBhvr>
                                      <p:tavLst>
                                        <p:tav tm="0">
                                          <p:val>
                                            <p:fltVal val="0"/>
                                          </p:val>
                                        </p:tav>
                                        <p:tav tm="100000">
                                          <p:val>
                                            <p:strVal val="#ppt_h"/>
                                          </p:val>
                                        </p:tav>
                                      </p:tavLst>
                                    </p:anim>
                                    <p:anim calcmode="lin" valueType="num">
                                      <p:cBhvr>
                                        <p:cTn id="9" dur="1000" fill="hold"/>
                                        <p:tgtEl>
                                          <p:spTgt spid="16388"/>
                                        </p:tgtEl>
                                        <p:attrNameLst>
                                          <p:attrName>style.rotation</p:attrName>
                                        </p:attrNameLst>
                                      </p:cBhvr>
                                      <p:tavLst>
                                        <p:tav tm="0">
                                          <p:val>
                                            <p:fltVal val="90"/>
                                          </p:val>
                                        </p:tav>
                                        <p:tav tm="100000">
                                          <p:val>
                                            <p:fltVal val="0"/>
                                          </p:val>
                                        </p:tav>
                                      </p:tavLst>
                                    </p:anim>
                                    <p:animEffect transition="in" filter="fade">
                                      <p:cBhvr>
                                        <p:cTn id="10" dur="1000"/>
                                        <p:tgtEl>
                                          <p:spTgt spid="1638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3"/>
                                        </p:tgtEl>
                                        <p:attrNameLst>
                                          <p:attrName>style.visibility</p:attrName>
                                        </p:attrNameLst>
                                      </p:cBhvr>
                                      <p:to>
                                        <p:strVal val="visible"/>
                                      </p:to>
                                    </p:set>
                                    <p:anim calcmode="lin" valueType="num">
                                      <p:cBhvr additive="base">
                                        <p:cTn id="19" dur="500" fill="hold"/>
                                        <p:tgtEl>
                                          <p:spTgt spid="25603"/>
                                        </p:tgtEl>
                                        <p:attrNameLst>
                                          <p:attrName>ppt_x</p:attrName>
                                        </p:attrNameLst>
                                      </p:cBhvr>
                                      <p:tavLst>
                                        <p:tav tm="0">
                                          <p:val>
                                            <p:strVal val="#ppt_x"/>
                                          </p:val>
                                        </p:tav>
                                        <p:tav tm="100000">
                                          <p:val>
                                            <p:strVal val="#ppt_x"/>
                                          </p:val>
                                        </p:tav>
                                      </p:tavLst>
                                    </p:anim>
                                    <p:anim calcmode="lin" valueType="num">
                                      <p:cBhvr additive="base">
                                        <p:cTn id="20" dur="500" fill="hold"/>
                                        <p:tgtEl>
                                          <p:spTgt spid="2560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604"/>
                                        </p:tgtEl>
                                        <p:attrNameLst>
                                          <p:attrName>style.visibility</p:attrName>
                                        </p:attrNameLst>
                                      </p:cBhvr>
                                      <p:to>
                                        <p:strVal val="visible"/>
                                      </p:to>
                                    </p:set>
                                    <p:anim calcmode="lin" valueType="num">
                                      <p:cBhvr additive="base">
                                        <p:cTn id="23" dur="500" fill="hold"/>
                                        <p:tgtEl>
                                          <p:spTgt spid="25604"/>
                                        </p:tgtEl>
                                        <p:attrNameLst>
                                          <p:attrName>ppt_x</p:attrName>
                                        </p:attrNameLst>
                                      </p:cBhvr>
                                      <p:tavLst>
                                        <p:tav tm="0">
                                          <p:val>
                                            <p:strVal val="#ppt_x"/>
                                          </p:val>
                                        </p:tav>
                                        <p:tav tm="100000">
                                          <p:val>
                                            <p:strVal val="#ppt_x"/>
                                          </p:val>
                                        </p:tav>
                                      </p:tavLst>
                                    </p:anim>
                                    <p:anim calcmode="lin" valueType="num">
                                      <p:cBhvr additive="base">
                                        <p:cTn id="24"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8675"/>
                                        </p:tgtEl>
                                        <p:attrNameLst>
                                          <p:attrName>style.visibility</p:attrName>
                                        </p:attrNameLst>
                                      </p:cBhvr>
                                      <p:to>
                                        <p:strVal val="visible"/>
                                      </p:to>
                                    </p:set>
                                    <p:animEffect transition="in" filter="blinds(horizontal)">
                                      <p:cBhvr>
                                        <p:cTn id="29" dur="500"/>
                                        <p:tgtEl>
                                          <p:spTgt spid="28675"/>
                                        </p:tgtEl>
                                      </p:cBhvr>
                                    </p:animEffect>
                                  </p:childTnLst>
                                </p:cTn>
                              </p:par>
                              <p:par>
                                <p:cTn id="30" presetID="3" presetClass="entr" presetSubtype="1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blinds(horizontal)">
                                      <p:cBhvr>
                                        <p:cTn id="32"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867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56497E-E6F0-3ED6-F969-7764F1271CFC}"/>
              </a:ext>
            </a:extLst>
          </p:cNvPr>
          <p:cNvSpPr txBox="1"/>
          <p:nvPr>
            <p:custDataLst>
              <p:tags r:id="rId1"/>
            </p:custDataLst>
          </p:nvPr>
        </p:nvSpPr>
        <p:spPr>
          <a:xfrm>
            <a:off x="5213816" y="48614"/>
            <a:ext cx="3151449" cy="523220"/>
          </a:xfrm>
          <a:prstGeom prst="rect">
            <a:avLst/>
          </a:prstGeom>
          <a:gradFill>
            <a:gsLst>
              <a:gs pos="0">
                <a:srgbClr val="012D86"/>
              </a:gs>
              <a:gs pos="100000">
                <a:srgbClr val="0E2557"/>
              </a:gs>
            </a:gsLst>
            <a:lin ang="5400000" scaled="0"/>
          </a:gradFill>
        </p:spPr>
        <p:txBody>
          <a:bodyPr wrap="square" rtlCol="0">
            <a:spAutoFit/>
          </a:bodyPr>
          <a:lstStyle/>
          <a:p>
            <a:pPr lvl="0" algn="ctr">
              <a:buClrTx/>
              <a:buSzTx/>
              <a:buFontTx/>
            </a:pPr>
            <a:r>
              <a:rPr lang="zh-CN" altLang="en-US" sz="2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胶体的性质与应用</a:t>
            </a:r>
          </a:p>
        </p:txBody>
      </p:sp>
      <p:pic>
        <p:nvPicPr>
          <p:cNvPr id="5" name="图片 4">
            <a:extLst>
              <a:ext uri="{FF2B5EF4-FFF2-40B4-BE49-F238E27FC236}">
                <a16:creationId xmlns:a16="http://schemas.microsoft.com/office/drawing/2014/main" id="{1F0A8010-0DC1-E344-D548-364B97F0360D}"/>
              </a:ext>
            </a:extLst>
          </p:cNvPr>
          <p:cNvPicPr>
            <a:picLocks noChangeAspect="1"/>
          </p:cNvPicPr>
          <p:nvPr/>
        </p:nvPicPr>
        <p:blipFill>
          <a:blip r:embed="rId4"/>
          <a:srcRect l="10419" t="7602" r="-1344" b="7047"/>
          <a:stretch>
            <a:fillRect/>
          </a:stretch>
        </p:blipFill>
        <p:spPr>
          <a:xfrm>
            <a:off x="251006" y="210473"/>
            <a:ext cx="2271395" cy="1818640"/>
          </a:xfrm>
          <a:prstGeom prst="rect">
            <a:avLst/>
          </a:prstGeom>
          <a:noFill/>
          <a:ln w="9525">
            <a:noFill/>
          </a:ln>
        </p:spPr>
      </p:pic>
      <p:sp>
        <p:nvSpPr>
          <p:cNvPr id="6" name="文本框 1920003">
            <a:extLst>
              <a:ext uri="{FF2B5EF4-FFF2-40B4-BE49-F238E27FC236}">
                <a16:creationId xmlns:a16="http://schemas.microsoft.com/office/drawing/2014/main" id="{49480268-9B68-2DFC-E485-A2552F7DB64E}"/>
              </a:ext>
            </a:extLst>
          </p:cNvPr>
          <p:cNvSpPr txBox="1"/>
          <p:nvPr/>
        </p:nvSpPr>
        <p:spPr>
          <a:xfrm>
            <a:off x="-70305" y="2089194"/>
            <a:ext cx="2914015" cy="830997"/>
          </a:xfrm>
          <a:prstGeom prst="rect">
            <a:avLst/>
          </a:prstGeom>
          <a:noFill/>
          <a:ln w="9525">
            <a:noFill/>
          </a:ln>
        </p:spPr>
        <p:txBody>
          <a:bodyPr wrap="square" anchor="t" anchorCtr="0">
            <a:spAutoFit/>
          </a:bodyPr>
          <a:lstStyle/>
          <a:p>
            <a:pPr algn="ctr"/>
            <a:r>
              <a:rPr lang="zh-CN" altLang="en-US" sz="2400" b="1" dirty="0">
                <a:solidFill>
                  <a:srgbClr val="000000"/>
                </a:solidFill>
                <a:latin typeface="Tahoma" panose="020B0604030504040204" pitchFamily="2" charset="0"/>
                <a:ea typeface="黑体" panose="02010609060101010101" pitchFamily="49" charset="-122"/>
              </a:rPr>
              <a:t>明矾  </a:t>
            </a:r>
            <a:endParaRPr lang="en-US" altLang="zh-CN" sz="2400" b="1" dirty="0">
              <a:solidFill>
                <a:srgbClr val="000000"/>
              </a:solidFill>
              <a:latin typeface="Tahoma" panose="020B0604030504040204" pitchFamily="2" charset="0"/>
              <a:ea typeface="黑体" panose="02010609060101010101" pitchFamily="49" charset="-122"/>
            </a:endParaRPr>
          </a:p>
          <a:p>
            <a:pPr algn="ctr"/>
            <a:r>
              <a:rPr lang="zh-CN" altLang="en-US" sz="2400" b="1" dirty="0">
                <a:solidFill>
                  <a:srgbClr val="000000"/>
                </a:solidFill>
                <a:latin typeface="Tahoma" panose="020B0604030504040204" pitchFamily="2" charset="0"/>
                <a:ea typeface="黑体" panose="02010609060101010101" pitchFamily="49" charset="-122"/>
              </a:rPr>
              <a:t> </a:t>
            </a:r>
            <a:r>
              <a:rPr lang="en-US" altLang="zh-CN" sz="2400" b="1" dirty="0" err="1">
                <a:solidFill>
                  <a:srgbClr val="000000"/>
                </a:solidFill>
                <a:latin typeface="Tahoma" panose="020B0604030504040204" pitchFamily="2" charset="0"/>
                <a:ea typeface="黑体" panose="02010609060101010101" pitchFamily="49" charset="-122"/>
              </a:rPr>
              <a:t>KAl</a:t>
            </a:r>
            <a:r>
              <a:rPr lang="en-US" altLang="zh-CN" sz="2400" b="1" dirty="0">
                <a:solidFill>
                  <a:srgbClr val="000000"/>
                </a:solidFill>
                <a:latin typeface="Tahoma" panose="020B0604030504040204" pitchFamily="2" charset="0"/>
                <a:ea typeface="黑体" panose="02010609060101010101" pitchFamily="49" charset="-122"/>
              </a:rPr>
              <a:t>(SO</a:t>
            </a:r>
            <a:r>
              <a:rPr lang="en-US" altLang="zh-CN" sz="2400" b="1" baseline="-25000" dirty="0">
                <a:solidFill>
                  <a:srgbClr val="000000"/>
                </a:solidFill>
                <a:latin typeface="Tahoma" panose="020B0604030504040204" pitchFamily="2" charset="0"/>
                <a:ea typeface="黑体" panose="02010609060101010101" pitchFamily="49" charset="-122"/>
              </a:rPr>
              <a:t>4</a:t>
            </a:r>
            <a:r>
              <a:rPr lang="en-US" altLang="zh-CN" sz="2400" b="1" dirty="0">
                <a:solidFill>
                  <a:srgbClr val="000000"/>
                </a:solidFill>
                <a:latin typeface="Tahoma" panose="020B0604030504040204" pitchFamily="2" charset="0"/>
                <a:ea typeface="黑体" panose="02010609060101010101" pitchFamily="49" charset="-122"/>
              </a:rPr>
              <a:t>)</a:t>
            </a:r>
            <a:r>
              <a:rPr lang="en-US" altLang="zh-CN" sz="2400" b="1" baseline="-25000" dirty="0">
                <a:solidFill>
                  <a:srgbClr val="000000"/>
                </a:solidFill>
                <a:latin typeface="Tahoma" panose="020B0604030504040204" pitchFamily="2" charset="0"/>
                <a:ea typeface="黑体" panose="02010609060101010101" pitchFamily="49" charset="-122"/>
              </a:rPr>
              <a:t>2</a:t>
            </a:r>
            <a:r>
              <a:rPr lang="en-US" altLang="zh-CN" sz="2400" b="1" dirty="0">
                <a:solidFill>
                  <a:srgbClr val="000000"/>
                </a:solidFill>
                <a:latin typeface="Tahoma" panose="020B0604030504040204" pitchFamily="2" charset="0"/>
                <a:ea typeface="黑体" panose="02010609060101010101" pitchFamily="49" charset="-122"/>
              </a:rPr>
              <a:t>·12H</a:t>
            </a:r>
            <a:r>
              <a:rPr lang="en-US" altLang="zh-CN" sz="2400" b="1" baseline="-25000" dirty="0">
                <a:solidFill>
                  <a:srgbClr val="000000"/>
                </a:solidFill>
                <a:latin typeface="Tahoma" panose="020B0604030504040204" pitchFamily="2" charset="0"/>
                <a:ea typeface="黑体" panose="02010609060101010101" pitchFamily="49" charset="-122"/>
              </a:rPr>
              <a:t>2</a:t>
            </a:r>
            <a:r>
              <a:rPr lang="en-US" altLang="zh-CN" sz="2400" b="1" dirty="0">
                <a:solidFill>
                  <a:srgbClr val="000000"/>
                </a:solidFill>
                <a:latin typeface="Tahoma" panose="020B0604030504040204" pitchFamily="2" charset="0"/>
                <a:ea typeface="黑体" panose="02010609060101010101" pitchFamily="49" charset="-122"/>
              </a:rPr>
              <a:t>O</a:t>
            </a:r>
            <a:endParaRPr lang="zh-CN" altLang="en-US" sz="2400" b="1" dirty="0">
              <a:solidFill>
                <a:srgbClr val="000000"/>
              </a:solidFill>
              <a:latin typeface="Tahoma" panose="020B0604030504040204" pitchFamily="2" charset="0"/>
              <a:ea typeface="黑体" panose="02010609060101010101" pitchFamily="49" charset="-122"/>
            </a:endParaRPr>
          </a:p>
        </p:txBody>
      </p:sp>
      <p:grpSp>
        <p:nvGrpSpPr>
          <p:cNvPr id="9" name="组合 8">
            <a:extLst>
              <a:ext uri="{FF2B5EF4-FFF2-40B4-BE49-F238E27FC236}">
                <a16:creationId xmlns:a16="http://schemas.microsoft.com/office/drawing/2014/main" id="{F885AEE5-81F4-B686-F0DC-56AC2271F854}"/>
              </a:ext>
            </a:extLst>
          </p:cNvPr>
          <p:cNvGrpSpPr/>
          <p:nvPr/>
        </p:nvGrpSpPr>
        <p:grpSpPr>
          <a:xfrm>
            <a:off x="3265916" y="2045558"/>
            <a:ext cx="3130550" cy="2110105"/>
            <a:chOff x="367" y="6654"/>
            <a:chExt cx="5748" cy="3914"/>
          </a:xfrm>
        </p:grpSpPr>
        <p:pic>
          <p:nvPicPr>
            <p:cNvPr id="10" name="图片 15" descr="2017-05-10 151156">
              <a:extLst>
                <a:ext uri="{FF2B5EF4-FFF2-40B4-BE49-F238E27FC236}">
                  <a16:creationId xmlns:a16="http://schemas.microsoft.com/office/drawing/2014/main" id="{82FBEA77-FEAB-A2FA-A83A-2EB55713A8B4}"/>
                </a:ext>
              </a:extLst>
            </p:cNvPr>
            <p:cNvPicPr>
              <a:picLocks noChangeAspect="1"/>
            </p:cNvPicPr>
            <p:nvPr/>
          </p:nvPicPr>
          <p:blipFill>
            <a:blip r:embed="rId5"/>
            <a:srcRect l="6474" t="47279" r="6650" b="8025"/>
            <a:stretch>
              <a:fillRect/>
            </a:stretch>
          </p:blipFill>
          <p:spPr>
            <a:xfrm>
              <a:off x="367" y="6654"/>
              <a:ext cx="5748" cy="3914"/>
            </a:xfrm>
            <a:prstGeom prst="rect">
              <a:avLst/>
            </a:prstGeom>
            <a:noFill/>
            <a:ln w="9525">
              <a:noFill/>
            </a:ln>
          </p:spPr>
        </p:pic>
        <p:sp>
          <p:nvSpPr>
            <p:cNvPr id="11" name="文本框 11">
              <a:extLst>
                <a:ext uri="{FF2B5EF4-FFF2-40B4-BE49-F238E27FC236}">
                  <a16:creationId xmlns:a16="http://schemas.microsoft.com/office/drawing/2014/main" id="{2DFB816D-4D4E-DBF0-4A06-BC1E8D9D5FF5}"/>
                </a:ext>
              </a:extLst>
            </p:cNvPr>
            <p:cNvSpPr txBox="1"/>
            <p:nvPr/>
          </p:nvSpPr>
          <p:spPr>
            <a:xfrm>
              <a:off x="3798" y="7800"/>
              <a:ext cx="2062" cy="1197"/>
            </a:xfrm>
            <a:prstGeom prst="rect">
              <a:avLst/>
            </a:prstGeom>
            <a:solidFill>
              <a:srgbClr val="FFFF00"/>
            </a:solidFill>
            <a:ln w="12700" cap="flat" cmpd="sng">
              <a:solidFill>
                <a:srgbClr val="FF0000"/>
              </a:solidFill>
              <a:prstDash val="solid"/>
              <a:round/>
              <a:headEnd type="none" w="med" len="med"/>
              <a:tailEnd type="none" w="med" len="med"/>
            </a:ln>
          </p:spPr>
          <p:txBody>
            <a:bodyPr wrap="square" anchor="t" anchorCtr="0">
              <a:spAutoFit/>
            </a:bodyPr>
            <a:lstStyle/>
            <a:p>
              <a:pPr algn="ctr"/>
              <a:r>
                <a:rPr lang="en-US" altLang="zh-CN" b="1">
                  <a:solidFill>
                    <a:srgbClr val="0000FF"/>
                  </a:solidFill>
                  <a:latin typeface="微软雅黑" panose="020B0503020204020204" pitchFamily="34" charset="-122"/>
                  <a:ea typeface="微软雅黑" panose="020B0503020204020204" pitchFamily="34" charset="-122"/>
                  <a:sym typeface="Times New Roman" panose="02020603050405020304"/>
                </a:rPr>
                <a:t>污水</a:t>
              </a:r>
            </a:p>
            <a:p>
              <a:pPr algn="ctr"/>
              <a:r>
                <a:rPr lang="zh-CN" altLang="zh-CN" b="1">
                  <a:solidFill>
                    <a:srgbClr val="0000FF"/>
                  </a:solidFill>
                  <a:latin typeface="微软雅黑" panose="020B0503020204020204" pitchFamily="34" charset="-122"/>
                  <a:ea typeface="微软雅黑" panose="020B0503020204020204" pitchFamily="34" charset="-122"/>
                  <a:sym typeface="Times New Roman" panose="02020603050405020304"/>
                </a:rPr>
                <a:t>加</a:t>
              </a:r>
              <a:r>
                <a:rPr lang="en-US" altLang="zh-CN" b="1">
                  <a:solidFill>
                    <a:srgbClr val="0000FF"/>
                  </a:solidFill>
                  <a:latin typeface="微软雅黑" panose="020B0503020204020204" pitchFamily="34" charset="-122"/>
                  <a:ea typeface="微软雅黑" panose="020B0503020204020204" pitchFamily="34" charset="-122"/>
                  <a:sym typeface="Times New Roman" panose="02020603050405020304"/>
                </a:rPr>
                <a:t>明矾   </a:t>
              </a:r>
            </a:p>
          </p:txBody>
        </p:sp>
        <p:sp>
          <p:nvSpPr>
            <p:cNvPr id="12" name="文本框 3">
              <a:extLst>
                <a:ext uri="{FF2B5EF4-FFF2-40B4-BE49-F238E27FC236}">
                  <a16:creationId xmlns:a16="http://schemas.microsoft.com/office/drawing/2014/main" id="{A7F1480F-DCF6-684C-AB88-BBF0EF7475FD}"/>
                </a:ext>
              </a:extLst>
            </p:cNvPr>
            <p:cNvSpPr txBox="1"/>
            <p:nvPr/>
          </p:nvSpPr>
          <p:spPr>
            <a:xfrm>
              <a:off x="940" y="7990"/>
              <a:ext cx="1419" cy="740"/>
            </a:xfrm>
            <a:prstGeom prst="rect">
              <a:avLst/>
            </a:prstGeom>
            <a:solidFill>
              <a:srgbClr val="FFFF00"/>
            </a:solidFill>
            <a:ln w="12700" cap="flat" cmpd="sng">
              <a:solidFill>
                <a:srgbClr val="FF0000"/>
              </a:solidFill>
              <a:prstDash val="solid"/>
              <a:round/>
              <a:headEnd type="none" w="med" len="med"/>
              <a:tailEnd type="none" w="med" len="med"/>
            </a:ln>
          </p:spPr>
          <p:txBody>
            <a:bodyPr wrap="square" anchor="t" anchorCtr="0">
              <a:spAutoFit/>
            </a:bodyPr>
            <a:lstStyle/>
            <a:p>
              <a:pPr algn="ctr"/>
              <a:r>
                <a:rPr lang="en-US" altLang="zh-CN" sz="2000" b="1">
                  <a:solidFill>
                    <a:srgbClr val="0000FF"/>
                  </a:solidFill>
                  <a:latin typeface="微软雅黑" panose="020B0503020204020204" pitchFamily="34" charset="-122"/>
                  <a:ea typeface="微软雅黑" panose="020B0503020204020204" pitchFamily="34" charset="-122"/>
                  <a:sym typeface="Times New Roman" panose="02020603050405020304"/>
                </a:rPr>
                <a:t>污水   </a:t>
              </a:r>
            </a:p>
          </p:txBody>
        </p:sp>
      </p:grpSp>
      <p:sp>
        <p:nvSpPr>
          <p:cNvPr id="13" name="右箭头 10">
            <a:extLst>
              <a:ext uri="{FF2B5EF4-FFF2-40B4-BE49-F238E27FC236}">
                <a16:creationId xmlns:a16="http://schemas.microsoft.com/office/drawing/2014/main" id="{E9F3747B-408F-52BB-7EF8-3FF6C8D1E77F}"/>
              </a:ext>
            </a:extLst>
          </p:cNvPr>
          <p:cNvSpPr/>
          <p:nvPr/>
        </p:nvSpPr>
        <p:spPr>
          <a:xfrm>
            <a:off x="6542834" y="2672938"/>
            <a:ext cx="8763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14" name="组合 13">
            <a:extLst>
              <a:ext uri="{FF2B5EF4-FFF2-40B4-BE49-F238E27FC236}">
                <a16:creationId xmlns:a16="http://schemas.microsoft.com/office/drawing/2014/main" id="{5A2633A5-8721-0423-267E-A4E9ACAB74BB}"/>
              </a:ext>
            </a:extLst>
          </p:cNvPr>
          <p:cNvGrpSpPr/>
          <p:nvPr/>
        </p:nvGrpSpPr>
        <p:grpSpPr>
          <a:xfrm>
            <a:off x="7704592" y="2045558"/>
            <a:ext cx="3278505" cy="2070735"/>
            <a:chOff x="8011" y="6146"/>
            <a:chExt cx="6120" cy="4200"/>
          </a:xfrm>
        </p:grpSpPr>
        <p:pic>
          <p:nvPicPr>
            <p:cNvPr id="15" name="图片 14" descr="2017-05-10 160910">
              <a:extLst>
                <a:ext uri="{FF2B5EF4-FFF2-40B4-BE49-F238E27FC236}">
                  <a16:creationId xmlns:a16="http://schemas.microsoft.com/office/drawing/2014/main" id="{EF772B18-C05D-971A-544F-701E53A8F930}"/>
                </a:ext>
              </a:extLst>
            </p:cNvPr>
            <p:cNvPicPr>
              <a:picLocks noChangeAspect="1"/>
            </p:cNvPicPr>
            <p:nvPr/>
          </p:nvPicPr>
          <p:blipFill>
            <a:blip r:embed="rId6"/>
            <a:srcRect l="3003" t="45856" r="771" b="4622"/>
            <a:stretch>
              <a:fillRect/>
            </a:stretch>
          </p:blipFill>
          <p:spPr>
            <a:xfrm>
              <a:off x="8011" y="6146"/>
              <a:ext cx="6120" cy="4200"/>
            </a:xfrm>
            <a:prstGeom prst="rect">
              <a:avLst/>
            </a:prstGeom>
            <a:noFill/>
            <a:ln w="9525">
              <a:noFill/>
            </a:ln>
          </p:spPr>
        </p:pic>
        <p:sp>
          <p:nvSpPr>
            <p:cNvPr id="16" name="文本框 7">
              <a:extLst>
                <a:ext uri="{FF2B5EF4-FFF2-40B4-BE49-F238E27FC236}">
                  <a16:creationId xmlns:a16="http://schemas.microsoft.com/office/drawing/2014/main" id="{1941F205-4555-B695-551E-D3043AD0D342}"/>
                </a:ext>
              </a:extLst>
            </p:cNvPr>
            <p:cNvSpPr txBox="1"/>
            <p:nvPr/>
          </p:nvSpPr>
          <p:spPr>
            <a:xfrm>
              <a:off x="8656" y="7664"/>
              <a:ext cx="1419" cy="809"/>
            </a:xfrm>
            <a:prstGeom prst="rect">
              <a:avLst/>
            </a:prstGeom>
            <a:solidFill>
              <a:srgbClr val="FFFF00"/>
            </a:solidFill>
            <a:ln w="12700" cap="flat" cmpd="sng">
              <a:solidFill>
                <a:srgbClr val="FF0000"/>
              </a:solidFill>
              <a:prstDash val="solid"/>
              <a:round/>
              <a:headEnd type="none" w="med" len="med"/>
              <a:tailEnd type="none" w="med" len="med"/>
            </a:ln>
          </p:spPr>
          <p:txBody>
            <a:bodyPr wrap="square" anchor="t" anchorCtr="0">
              <a:spAutoFit/>
            </a:bodyPr>
            <a:lstStyle/>
            <a:p>
              <a:pPr algn="ctr"/>
              <a:r>
                <a:rPr lang="en-US" altLang="zh-CN" sz="2000" b="1">
                  <a:solidFill>
                    <a:srgbClr val="0000FF"/>
                  </a:solidFill>
                  <a:latin typeface="微软雅黑" panose="020B0503020204020204" pitchFamily="34" charset="-122"/>
                  <a:ea typeface="微软雅黑" panose="020B0503020204020204" pitchFamily="34" charset="-122"/>
                  <a:sym typeface="Times New Roman" panose="02020603050405020304"/>
                </a:rPr>
                <a:t>污水   </a:t>
              </a:r>
            </a:p>
          </p:txBody>
        </p:sp>
        <p:sp>
          <p:nvSpPr>
            <p:cNvPr id="17" name="文本框 6">
              <a:extLst>
                <a:ext uri="{FF2B5EF4-FFF2-40B4-BE49-F238E27FC236}">
                  <a16:creationId xmlns:a16="http://schemas.microsoft.com/office/drawing/2014/main" id="{D510BD38-51C6-FFAA-C0A3-3352395162AB}"/>
                </a:ext>
              </a:extLst>
            </p:cNvPr>
            <p:cNvSpPr txBox="1"/>
            <p:nvPr/>
          </p:nvSpPr>
          <p:spPr>
            <a:xfrm>
              <a:off x="11633" y="7355"/>
              <a:ext cx="2062" cy="1309"/>
            </a:xfrm>
            <a:prstGeom prst="rect">
              <a:avLst/>
            </a:prstGeom>
            <a:solidFill>
              <a:srgbClr val="FFFF00"/>
            </a:solidFill>
            <a:ln w="12700" cap="flat" cmpd="sng">
              <a:solidFill>
                <a:srgbClr val="FF0000"/>
              </a:solidFill>
              <a:prstDash val="solid"/>
              <a:round/>
              <a:headEnd type="none" w="med" len="med"/>
              <a:tailEnd type="none" w="med" len="med"/>
            </a:ln>
          </p:spPr>
          <p:txBody>
            <a:bodyPr wrap="square" anchor="t" anchorCtr="0">
              <a:spAutoFit/>
            </a:bodyPr>
            <a:lstStyle/>
            <a:p>
              <a:pPr algn="ctr"/>
              <a:r>
                <a:rPr lang="en-US" altLang="zh-CN" b="1">
                  <a:solidFill>
                    <a:srgbClr val="0000FF"/>
                  </a:solidFill>
                  <a:latin typeface="微软雅黑" panose="020B0503020204020204" pitchFamily="34" charset="-122"/>
                  <a:ea typeface="微软雅黑" panose="020B0503020204020204" pitchFamily="34" charset="-122"/>
                  <a:sym typeface="Times New Roman" panose="02020603050405020304"/>
                </a:rPr>
                <a:t>污水</a:t>
              </a:r>
            </a:p>
            <a:p>
              <a:pPr algn="ctr"/>
              <a:r>
                <a:rPr lang="zh-CN" altLang="zh-CN" b="1">
                  <a:solidFill>
                    <a:srgbClr val="0000FF"/>
                  </a:solidFill>
                  <a:latin typeface="微软雅黑" panose="020B0503020204020204" pitchFamily="34" charset="-122"/>
                  <a:ea typeface="微软雅黑" panose="020B0503020204020204" pitchFamily="34" charset="-122"/>
                  <a:sym typeface="Times New Roman" panose="02020603050405020304"/>
                </a:rPr>
                <a:t>加</a:t>
              </a:r>
              <a:r>
                <a:rPr lang="en-US" altLang="zh-CN" b="1">
                  <a:solidFill>
                    <a:srgbClr val="0000FF"/>
                  </a:solidFill>
                  <a:latin typeface="微软雅黑" panose="020B0503020204020204" pitchFamily="34" charset="-122"/>
                  <a:ea typeface="微软雅黑" panose="020B0503020204020204" pitchFamily="34" charset="-122"/>
                  <a:sym typeface="Times New Roman" panose="02020603050405020304"/>
                </a:rPr>
                <a:t>明矾   </a:t>
              </a:r>
            </a:p>
          </p:txBody>
        </p:sp>
      </p:grpSp>
      <p:sp>
        <p:nvSpPr>
          <p:cNvPr id="18" name="文本框 17">
            <a:extLst>
              <a:ext uri="{FF2B5EF4-FFF2-40B4-BE49-F238E27FC236}">
                <a16:creationId xmlns:a16="http://schemas.microsoft.com/office/drawing/2014/main" id="{21A4D7AD-62C1-2DA0-35F8-6203FC53C95A}"/>
              </a:ext>
            </a:extLst>
          </p:cNvPr>
          <p:cNvSpPr txBox="1"/>
          <p:nvPr/>
        </p:nvSpPr>
        <p:spPr>
          <a:xfrm>
            <a:off x="6485684" y="3053938"/>
            <a:ext cx="992187" cy="521970"/>
          </a:xfrm>
          <a:prstGeom prst="rect">
            <a:avLst/>
          </a:prstGeom>
          <a:noFill/>
          <a:ln w="9525">
            <a:noFill/>
          </a:ln>
        </p:spPr>
        <p:txBody>
          <a:bodyPr wrap="square" anchor="t" anchorCtr="0">
            <a:spAutoFit/>
          </a:bodyPr>
          <a:lstStyle/>
          <a:p>
            <a:r>
              <a:rPr lang="en-US" altLang="zh-CN" sz="2800">
                <a:solidFill>
                  <a:srgbClr val="000000"/>
                </a:solidFill>
                <a:latin typeface="Arial" panose="020B0604020202020204" pitchFamily="34" charset="0"/>
                <a:ea typeface="宋体" pitchFamily="2" charset="-122"/>
              </a:rPr>
              <a:t>5min</a:t>
            </a:r>
          </a:p>
        </p:txBody>
      </p:sp>
      <p:sp>
        <p:nvSpPr>
          <p:cNvPr id="19" name="文本框 20485">
            <a:extLst>
              <a:ext uri="{FF2B5EF4-FFF2-40B4-BE49-F238E27FC236}">
                <a16:creationId xmlns:a16="http://schemas.microsoft.com/office/drawing/2014/main" id="{6985DC07-CC9A-6735-6658-2089EBF59ABF}"/>
              </a:ext>
            </a:extLst>
          </p:cNvPr>
          <p:cNvSpPr txBox="1"/>
          <p:nvPr/>
        </p:nvSpPr>
        <p:spPr>
          <a:xfrm>
            <a:off x="2930525" y="691930"/>
            <a:ext cx="8695418" cy="1200329"/>
          </a:xfrm>
          <a:prstGeom prst="rect">
            <a:avLst/>
          </a:prstGeom>
          <a:noFill/>
          <a:ln w="12700" cmpd="sng">
            <a:solidFill>
              <a:schemeClr val="accent1">
                <a:shade val="50000"/>
              </a:schemeClr>
            </a:solidFill>
            <a:prstDash val="solid"/>
          </a:ln>
        </p:spPr>
        <p:txBody>
          <a:bodyPr wrap="square" anchor="t">
            <a:spAutoFit/>
          </a:bodyPr>
          <a:lstStyle/>
          <a:p>
            <a:r>
              <a:rPr lang="zh-CN" altLang="zh-CN" sz="2400" b="1" dirty="0">
                <a:latin typeface="微软雅黑" panose="020B0503020204020204" pitchFamily="34" charset="-122"/>
                <a:ea typeface="微软雅黑" panose="020B0503020204020204" pitchFamily="34" charset="-122"/>
                <a:sym typeface="+mn-ea"/>
              </a:rPr>
              <a:t>实验</a:t>
            </a:r>
            <a:r>
              <a:rPr lang="en-US" altLang="zh-CN" sz="2400" b="1" dirty="0">
                <a:latin typeface="微软雅黑" panose="020B0503020204020204" pitchFamily="34" charset="-122"/>
                <a:ea typeface="微软雅黑" panose="020B0503020204020204" pitchFamily="34" charset="-122"/>
                <a:sym typeface="+mn-ea"/>
              </a:rPr>
              <a:t>1-3</a:t>
            </a:r>
            <a:r>
              <a:rPr lang="zh-CN" altLang="en-US" sz="2400" b="1" dirty="0">
                <a:latin typeface="微软雅黑" panose="020B0503020204020204" pitchFamily="34" charset="-122"/>
                <a:ea typeface="微软雅黑" panose="020B0503020204020204" pitchFamily="34" charset="-122"/>
                <a:sym typeface="+mn-ea"/>
              </a:rPr>
              <a:t>：</a:t>
            </a:r>
            <a:r>
              <a:rPr lang="zh-CN" altLang="en-US" sz="2400" b="1" noProof="1">
                <a:effectLst>
                  <a:outerShdw blurRad="38100" dist="38100" dir="2700000">
                    <a:srgbClr val="C0C0C0"/>
                  </a:outerShdw>
                </a:effectLst>
                <a:latin typeface="黑体" panose="02010609060101010101" pitchFamily="49" charset="-122"/>
                <a:ea typeface="黑体" panose="02010609060101010101" pitchFamily="49" charset="-122"/>
                <a:cs typeface="+mn-cs"/>
                <a:sym typeface="+mn-ea"/>
              </a:rPr>
              <a:t> </a:t>
            </a:r>
            <a:r>
              <a:rPr lang="zh-CN" altLang="en-US" sz="2400" b="1" noProof="1">
                <a:latin typeface="Arial" panose="020B0604020202020204" pitchFamily="34" charset="0"/>
                <a:ea typeface="宋体" pitchFamily="2" charset="-122"/>
                <a:cs typeface="+mn-cs"/>
              </a:rPr>
              <a:t>在两只烧杯中分别加入相同量的含有悬浮颗粒物的</a:t>
            </a:r>
            <a:r>
              <a:rPr lang="zh-CN" altLang="en-US" sz="2400" b="1" noProof="1">
                <a:solidFill>
                  <a:srgbClr val="00B0F0"/>
                </a:solidFill>
                <a:latin typeface="Arial" panose="020B0604020202020204" pitchFamily="34" charset="0"/>
                <a:ea typeface="宋体" pitchFamily="2" charset="-122"/>
                <a:cs typeface="+mn-cs"/>
              </a:rPr>
              <a:t>浑浊的水</a:t>
            </a:r>
            <a:r>
              <a:rPr lang="zh-CN" altLang="en-US" sz="2400" b="1" noProof="1">
                <a:latin typeface="Arial" panose="020B0604020202020204" pitchFamily="34" charset="0"/>
                <a:ea typeface="宋体" pitchFamily="2" charset="-122"/>
                <a:cs typeface="+mn-cs"/>
              </a:rPr>
              <a:t>，再向其中一只烧杯中加入</a:t>
            </a:r>
            <a:r>
              <a:rPr lang="zh-CN" altLang="en-US" sz="2400" b="1" noProof="1">
                <a:solidFill>
                  <a:srgbClr val="FF0000"/>
                </a:solidFill>
                <a:latin typeface="Arial" panose="020B0604020202020204" pitchFamily="34" charset="0"/>
                <a:ea typeface="宋体" pitchFamily="2" charset="-122"/>
                <a:cs typeface="+mn-cs"/>
              </a:rPr>
              <a:t>适量明矾溶液（或</a:t>
            </a:r>
            <a:r>
              <a:rPr lang="en-US" altLang="zh-CN" sz="2400" b="1" noProof="1">
                <a:solidFill>
                  <a:srgbClr val="FF0000"/>
                </a:solidFill>
                <a:latin typeface="Arial" panose="020B0604020202020204" pitchFamily="34" charset="0"/>
                <a:ea typeface="宋体" pitchFamily="2" charset="-122"/>
                <a:cs typeface="+mn-cs"/>
              </a:rPr>
              <a:t>FeCl</a:t>
            </a:r>
            <a:r>
              <a:rPr lang="en-US" altLang="zh-CN" sz="2400" b="1" baseline="-25000" noProof="1">
                <a:solidFill>
                  <a:srgbClr val="FF0000"/>
                </a:solidFill>
                <a:latin typeface="Arial" panose="020B0604020202020204" pitchFamily="34" charset="0"/>
                <a:ea typeface="宋体" pitchFamily="2" charset="-122"/>
                <a:cs typeface="+mn-cs"/>
              </a:rPr>
              <a:t>3</a:t>
            </a:r>
            <a:r>
              <a:rPr lang="zh-CN" altLang="en-US" sz="2400" b="1" noProof="1">
                <a:solidFill>
                  <a:srgbClr val="FF0000"/>
                </a:solidFill>
                <a:latin typeface="Arial" panose="020B0604020202020204" pitchFamily="34" charset="0"/>
                <a:ea typeface="宋体" pitchFamily="2" charset="-122"/>
                <a:cs typeface="+mn-cs"/>
              </a:rPr>
              <a:t>溶液）</a:t>
            </a:r>
            <a:r>
              <a:rPr lang="zh-CN" altLang="en-US" sz="2400" b="1" noProof="1">
                <a:latin typeface="Arial" panose="020B0604020202020204" pitchFamily="34" charset="0"/>
                <a:ea typeface="宋体" pitchFamily="2" charset="-122"/>
                <a:cs typeface="+mn-cs"/>
              </a:rPr>
              <a:t>，搅拌后静置片刻，比较两只烧杯中液体的浑浊程度。</a:t>
            </a:r>
            <a:endParaRPr lang="zh-CN" altLang="en-US" sz="2400" b="1" noProof="1">
              <a:latin typeface="Arial" panose="020B0604020202020204" pitchFamily="34" charset="0"/>
              <a:ea typeface="宋体" pitchFamily="2" charset="-122"/>
            </a:endParaRPr>
          </a:p>
        </p:txBody>
      </p:sp>
      <p:sp>
        <p:nvSpPr>
          <p:cNvPr id="21" name="文本框 20">
            <a:extLst>
              <a:ext uri="{FF2B5EF4-FFF2-40B4-BE49-F238E27FC236}">
                <a16:creationId xmlns:a16="http://schemas.microsoft.com/office/drawing/2014/main" id="{AE5B4287-8B2E-5AFE-9603-EFEF9D26D356}"/>
              </a:ext>
            </a:extLst>
          </p:cNvPr>
          <p:cNvSpPr txBox="1"/>
          <p:nvPr/>
        </p:nvSpPr>
        <p:spPr>
          <a:xfrm>
            <a:off x="147319" y="3001422"/>
            <a:ext cx="2675309" cy="892552"/>
          </a:xfrm>
          <a:prstGeom prst="rect">
            <a:avLst/>
          </a:prstGeom>
          <a:solidFill>
            <a:schemeClr val="bg2">
              <a:lumMod val="95000"/>
            </a:schemeClr>
          </a:solidFill>
        </p:spPr>
        <p:txBody>
          <a:bodyPr wrap="square">
            <a:spAutoFit/>
          </a:bodyPr>
          <a:lstStyle/>
          <a:p>
            <a:r>
              <a:rPr lang="zh-CN" altLang="en-US" sz="2600" dirty="0">
                <a:solidFill>
                  <a:srgbClr val="333333"/>
                </a:solidFill>
                <a:latin typeface="Helvetica Neue"/>
              </a:rPr>
              <a:t>过去民间常用</a:t>
            </a:r>
            <a:r>
              <a:rPr lang="zh-CN" altLang="en-US" sz="2600" b="1" i="0" dirty="0">
                <a:solidFill>
                  <a:srgbClr val="0D19FD"/>
                </a:solidFill>
                <a:effectLst/>
                <a:latin typeface="Helvetica Neue"/>
              </a:rPr>
              <a:t>明矾</a:t>
            </a:r>
            <a:r>
              <a:rPr lang="zh-CN" altLang="en-US" sz="2600" b="1" i="0" dirty="0">
                <a:solidFill>
                  <a:srgbClr val="FF0000"/>
                </a:solidFill>
                <a:effectLst/>
                <a:latin typeface="Helvetica Neue"/>
              </a:rPr>
              <a:t>净水</a:t>
            </a:r>
            <a:endParaRPr lang="zh-CN" altLang="en-US" sz="2600" dirty="0">
              <a:solidFill>
                <a:srgbClr val="FF0000"/>
              </a:solidFill>
            </a:endParaRPr>
          </a:p>
        </p:txBody>
      </p:sp>
      <p:pic>
        <p:nvPicPr>
          <p:cNvPr id="22" name="图片 21">
            <a:extLst>
              <a:ext uri="{FF2B5EF4-FFF2-40B4-BE49-F238E27FC236}">
                <a16:creationId xmlns:a16="http://schemas.microsoft.com/office/drawing/2014/main" id="{540FFC46-E055-800D-8E47-0FB6C268A9F8}"/>
              </a:ext>
            </a:extLst>
          </p:cNvPr>
          <p:cNvPicPr>
            <a:picLocks noChangeAspect="1"/>
          </p:cNvPicPr>
          <p:nvPr/>
        </p:nvPicPr>
        <p:blipFill>
          <a:blip r:embed="rId7">
            <a:clrChange>
              <a:clrFrom>
                <a:srgbClr val="EFE6DD"/>
              </a:clrFrom>
              <a:clrTo>
                <a:srgbClr val="EFE6DD">
                  <a:alpha val="0"/>
                </a:srgbClr>
              </a:clrTo>
            </a:clrChange>
          </a:blip>
          <a:srcRect r="-610" b="-19524"/>
          <a:stretch>
            <a:fillRect/>
          </a:stretch>
        </p:blipFill>
        <p:spPr>
          <a:xfrm>
            <a:off x="3187497" y="4211021"/>
            <a:ext cx="5057775" cy="670560"/>
          </a:xfrm>
          <a:prstGeom prst="rect">
            <a:avLst/>
          </a:prstGeom>
          <a:noFill/>
          <a:ln w="9525">
            <a:noFill/>
          </a:ln>
        </p:spPr>
      </p:pic>
      <p:sp>
        <p:nvSpPr>
          <p:cNvPr id="23" name="文本框 22">
            <a:extLst>
              <a:ext uri="{FF2B5EF4-FFF2-40B4-BE49-F238E27FC236}">
                <a16:creationId xmlns:a16="http://schemas.microsoft.com/office/drawing/2014/main" id="{3F068E95-FB87-A45C-BF25-7D8B3B63E366}"/>
              </a:ext>
            </a:extLst>
          </p:cNvPr>
          <p:cNvSpPr txBox="1"/>
          <p:nvPr/>
        </p:nvSpPr>
        <p:spPr>
          <a:xfrm>
            <a:off x="202868" y="5061226"/>
            <a:ext cx="2367672" cy="1692771"/>
          </a:xfrm>
          <a:prstGeom prst="rect">
            <a:avLst/>
          </a:prstGeom>
          <a:noFill/>
          <a:ln w="28575" cap="flat" cmpd="sng">
            <a:solidFill>
              <a:srgbClr val="95ADBC"/>
            </a:solidFill>
            <a:prstDash val="solid"/>
            <a:round/>
            <a:headEnd type="none" w="med" len="med"/>
            <a:tailEnd type="none" w="med" len="med"/>
          </a:ln>
        </p:spPr>
        <p:txBody>
          <a:bodyPr wrap="square" anchor="t" anchorCtr="0">
            <a:spAutoFit/>
          </a:bodyPr>
          <a:lstStyle/>
          <a:p>
            <a:pPr algn="just">
              <a:spcBef>
                <a:spcPct val="50000"/>
              </a:spcBef>
            </a:pPr>
            <a:r>
              <a:rPr lang="en-US" altLang="zh-CN" sz="2400" b="1" dirty="0">
                <a:solidFill>
                  <a:srgbClr val="0D19FD"/>
                </a:solidFill>
                <a:latin typeface="Tahoma" panose="020B0604030504040204" pitchFamily="2" charset="0"/>
                <a:ea typeface="黑体" panose="02010609060101010101" pitchFamily="49" charset="-122"/>
              </a:rPr>
              <a:t>   Al(OH)</a:t>
            </a:r>
            <a:r>
              <a:rPr lang="en-US" altLang="zh-CN" sz="2400" b="1" baseline="-25000" dirty="0">
                <a:solidFill>
                  <a:srgbClr val="0D19FD"/>
                </a:solidFill>
                <a:latin typeface="Tahoma" panose="020B0604030504040204" pitchFamily="2" charset="0"/>
                <a:ea typeface="黑体" panose="02010609060101010101" pitchFamily="49" charset="-122"/>
              </a:rPr>
              <a:t>3</a:t>
            </a:r>
            <a:r>
              <a:rPr lang="zh-CN" altLang="en-US" sz="2400" b="1" dirty="0">
                <a:solidFill>
                  <a:srgbClr val="0D19FD"/>
                </a:solidFill>
                <a:latin typeface="Tahoma" panose="020B0604030504040204" pitchFamily="2" charset="0"/>
                <a:ea typeface="黑体" panose="02010609060101010101" pitchFamily="49" charset="-122"/>
              </a:rPr>
              <a:t>胶体</a:t>
            </a:r>
            <a:r>
              <a:rPr lang="zh-CN" altLang="en-US" sz="2400" dirty="0">
                <a:solidFill>
                  <a:srgbClr val="000000"/>
                </a:solidFill>
                <a:latin typeface="Tahoma" panose="020B0604030504040204" pitchFamily="2" charset="0"/>
                <a:ea typeface="黑体" panose="02010609060101010101" pitchFamily="49" charset="-122"/>
              </a:rPr>
              <a:t>有</a:t>
            </a:r>
            <a:r>
              <a:rPr lang="zh-CN" altLang="en-US" sz="2800" b="1" dirty="0">
                <a:solidFill>
                  <a:srgbClr val="FF0000"/>
                </a:solidFill>
                <a:latin typeface="Tahoma" panose="020B0604030504040204" pitchFamily="2" charset="0"/>
                <a:ea typeface="黑体" panose="02010609060101010101" pitchFamily="49" charset="-122"/>
              </a:rPr>
              <a:t>吸附性</a:t>
            </a:r>
            <a:r>
              <a:rPr lang="zh-CN" altLang="en-US" sz="2400" dirty="0">
                <a:solidFill>
                  <a:srgbClr val="000000"/>
                </a:solidFill>
                <a:latin typeface="Tahoma" panose="020B0604030504040204" pitchFamily="2" charset="0"/>
                <a:ea typeface="黑体" panose="02010609060101010101" pitchFamily="49" charset="-122"/>
              </a:rPr>
              <a:t>，能吸附水中的悬浮杂质并使之沉降</a:t>
            </a:r>
          </a:p>
        </p:txBody>
      </p:sp>
      <p:sp>
        <p:nvSpPr>
          <p:cNvPr id="24" name="Rectangle 13">
            <a:hlinkClick r:id="rId8" action="ppaction://hlinksldjump"/>
            <a:extLst>
              <a:ext uri="{FF2B5EF4-FFF2-40B4-BE49-F238E27FC236}">
                <a16:creationId xmlns:a16="http://schemas.microsoft.com/office/drawing/2014/main" id="{6E9DA6E9-D7D4-7B92-7DBE-803C792A9FDC}"/>
              </a:ext>
            </a:extLst>
          </p:cNvPr>
          <p:cNvSpPr/>
          <p:nvPr/>
        </p:nvSpPr>
        <p:spPr>
          <a:xfrm>
            <a:off x="3191649" y="5923000"/>
            <a:ext cx="7870712" cy="830997"/>
          </a:xfrm>
          <a:prstGeom prst="rect">
            <a:avLst/>
          </a:prstGeom>
          <a:solidFill>
            <a:srgbClr val="FFFF00"/>
          </a:solidFill>
          <a:ln w="9525">
            <a:noFill/>
          </a:ln>
        </p:spPr>
        <p:txBody>
          <a:bodyPr wrap="square" anchor="ctr" anchorCtr="0">
            <a:spAutoFit/>
          </a:bodyPr>
          <a:lstStyle/>
          <a:p>
            <a:r>
              <a:rPr lang="zh-CN" altLang="en-US" sz="2400" b="1" dirty="0">
                <a:latin typeface="Times New Roman" panose="02020603050405020304" charset="0"/>
                <a:ea typeface="黑体" panose="02010609060101010101" pitchFamily="49" charset="-122"/>
              </a:rPr>
              <a:t>【延伸】</a:t>
            </a:r>
            <a:r>
              <a:rPr lang="en-US" altLang="zh-CN" sz="2400" b="1" dirty="0">
                <a:solidFill>
                  <a:srgbClr val="FF0000"/>
                </a:solidFill>
                <a:latin typeface="Times New Roman" panose="02020603050405020304" charset="0"/>
                <a:ea typeface="黑体" panose="02010609060101010101" pitchFamily="49" charset="-122"/>
              </a:rPr>
              <a:t>Fe(OH)</a:t>
            </a:r>
            <a:r>
              <a:rPr lang="en-US" altLang="zh-CN" sz="2400" b="1" baseline="-25000" dirty="0">
                <a:solidFill>
                  <a:srgbClr val="FF0000"/>
                </a:solidFill>
                <a:latin typeface="Times New Roman" panose="02020603050405020304" charset="0"/>
                <a:ea typeface="黑体" panose="02010609060101010101" pitchFamily="49" charset="-122"/>
              </a:rPr>
              <a:t>3</a:t>
            </a:r>
            <a:r>
              <a:rPr lang="zh-CN" altLang="en-US" sz="2400" b="1" dirty="0">
                <a:solidFill>
                  <a:srgbClr val="FF0000"/>
                </a:solidFill>
                <a:latin typeface="Times New Roman" panose="02020603050405020304" charset="0"/>
                <a:ea typeface="黑体" panose="02010609060101010101" pitchFamily="49" charset="-122"/>
              </a:rPr>
              <a:t>胶体和</a:t>
            </a:r>
            <a:r>
              <a:rPr lang="en-US" altLang="zh-CN" sz="2400" b="1" dirty="0">
                <a:solidFill>
                  <a:srgbClr val="FF0000"/>
                </a:solidFill>
                <a:latin typeface="Times New Roman" panose="02020603050405020304" charset="0"/>
                <a:ea typeface="黑体" panose="02010609060101010101" pitchFamily="49" charset="-122"/>
              </a:rPr>
              <a:t>Al(OH)</a:t>
            </a:r>
            <a:r>
              <a:rPr lang="en-US" altLang="zh-CN" sz="2400" b="1" baseline="-25000" dirty="0">
                <a:solidFill>
                  <a:srgbClr val="FF0000"/>
                </a:solidFill>
                <a:latin typeface="Times New Roman" panose="02020603050405020304" charset="0"/>
                <a:ea typeface="黑体" panose="02010609060101010101" pitchFamily="49" charset="-122"/>
              </a:rPr>
              <a:t>3</a:t>
            </a:r>
            <a:r>
              <a:rPr lang="zh-CN" altLang="en-US" sz="2400" b="1" dirty="0">
                <a:solidFill>
                  <a:srgbClr val="FF0000"/>
                </a:solidFill>
                <a:latin typeface="Times New Roman" panose="02020603050405020304" charset="0"/>
                <a:ea typeface="黑体" panose="02010609060101010101" pitchFamily="49" charset="-122"/>
              </a:rPr>
              <a:t>胶体都有吸附性</a:t>
            </a:r>
            <a:r>
              <a:rPr lang="zh-CN" altLang="en-US" sz="2400" b="1" dirty="0">
                <a:latin typeface="Times New Roman" panose="02020603050405020304" charset="0"/>
                <a:ea typeface="黑体" panose="02010609060101010101" pitchFamily="49" charset="-122"/>
              </a:rPr>
              <a:t>，都能净水。大多数</a:t>
            </a:r>
            <a:r>
              <a:rPr lang="zh-CN" altLang="en-US" sz="2400" b="1" dirty="0">
                <a:solidFill>
                  <a:srgbClr val="0070C0"/>
                </a:solidFill>
                <a:latin typeface="Times New Roman" panose="02020603050405020304" charset="0"/>
                <a:ea typeface="黑体" panose="02010609060101010101" pitchFamily="49" charset="-122"/>
              </a:rPr>
              <a:t>可溶性的铁盐和铝盐</a:t>
            </a:r>
            <a:r>
              <a:rPr lang="zh-CN" altLang="en-US" sz="2400" b="1" dirty="0">
                <a:latin typeface="Times New Roman" panose="02020603050405020304" charset="0"/>
                <a:ea typeface="黑体" panose="02010609060101010101" pitchFamily="49" charset="-122"/>
              </a:rPr>
              <a:t>都可以做</a:t>
            </a:r>
            <a:r>
              <a:rPr lang="zh-CN" altLang="en-US" sz="2400" b="1" dirty="0">
                <a:solidFill>
                  <a:srgbClr val="FF0000"/>
                </a:solidFill>
                <a:latin typeface="Times New Roman" panose="02020603050405020304" charset="0"/>
                <a:ea typeface="黑体" panose="02010609060101010101" pitchFamily="49" charset="-122"/>
              </a:rPr>
              <a:t>净水剂</a:t>
            </a:r>
            <a:r>
              <a:rPr lang="zh-CN" altLang="en-US" sz="2400" b="1" dirty="0">
                <a:latin typeface="Times New Roman" panose="02020603050405020304" charset="0"/>
                <a:ea typeface="黑体" panose="02010609060101010101" pitchFamily="49" charset="-122"/>
              </a:rPr>
              <a:t>。</a:t>
            </a:r>
          </a:p>
        </p:txBody>
      </p:sp>
      <p:sp>
        <p:nvSpPr>
          <p:cNvPr id="25" name="文本框 24">
            <a:extLst>
              <a:ext uri="{FF2B5EF4-FFF2-40B4-BE49-F238E27FC236}">
                <a16:creationId xmlns:a16="http://schemas.microsoft.com/office/drawing/2014/main" id="{931BFB2F-9EA6-A625-8266-25FF2416F34D}"/>
              </a:ext>
            </a:extLst>
          </p:cNvPr>
          <p:cNvSpPr txBox="1"/>
          <p:nvPr/>
        </p:nvSpPr>
        <p:spPr>
          <a:xfrm>
            <a:off x="3191649" y="5048854"/>
            <a:ext cx="7870712" cy="830997"/>
          </a:xfrm>
          <a:prstGeom prst="rect">
            <a:avLst/>
          </a:prstGeom>
          <a:noFill/>
          <a:ln w="28575" cap="flat" cmpd="sng">
            <a:solidFill>
              <a:srgbClr val="79553B"/>
            </a:solidFill>
            <a:prstDash val="solid"/>
            <a:round/>
            <a:headEnd type="none" w="med" len="med"/>
            <a:tailEnd type="none" w="med" len="med"/>
          </a:ln>
        </p:spPr>
        <p:txBody>
          <a:bodyPr wrap="square" anchor="t" anchorCtr="0">
            <a:spAutoFit/>
          </a:bodyPr>
          <a:lstStyle/>
          <a:p>
            <a:r>
              <a:rPr lang="zh-CN" altLang="zh-CN" sz="2400" b="1" dirty="0">
                <a:latin typeface="Arial" panose="020B0604020202020204" pitchFamily="34" charset="0"/>
                <a:ea typeface="宋体" pitchFamily="2" charset="-122"/>
              </a:rPr>
              <a:t>【思考】</a:t>
            </a:r>
            <a:r>
              <a:rPr lang="zh-CN" altLang="en-US" sz="2400" b="1" dirty="0">
                <a:latin typeface="Arial" panose="020B0604020202020204" pitchFamily="34" charset="0"/>
                <a:ea typeface="宋体" pitchFamily="2" charset="-122"/>
              </a:rPr>
              <a:t>你能结合</a:t>
            </a:r>
            <a:r>
              <a:rPr lang="zh-CN" altLang="en-US" sz="2400" b="1" dirty="0">
                <a:solidFill>
                  <a:srgbClr val="0D19FD"/>
                </a:solidFill>
                <a:effectLst>
                  <a:outerShdw blurRad="38100" dist="38100" dir="2700000" algn="tl">
                    <a:srgbClr val="000000">
                      <a:alpha val="43137"/>
                    </a:srgbClr>
                  </a:outerShdw>
                </a:effectLst>
                <a:latin typeface="Arial" panose="020B0604020202020204" pitchFamily="34" charset="0"/>
                <a:ea typeface="宋体" pitchFamily="2" charset="-122"/>
              </a:rPr>
              <a:t>明矾净水</a:t>
            </a:r>
            <a:r>
              <a:rPr lang="zh-CN" altLang="en-US" sz="2400" b="1" dirty="0">
                <a:latin typeface="Arial" panose="020B0604020202020204" pitchFamily="34" charset="0"/>
                <a:ea typeface="宋体" pitchFamily="2" charset="-122"/>
              </a:rPr>
              <a:t>的原理思考</a:t>
            </a:r>
            <a:r>
              <a:rPr lang="en-US" altLang="zh-CN" sz="2400" b="1" dirty="0">
                <a:latin typeface="Arial" panose="020B0604020202020204" pitchFamily="34" charset="0"/>
                <a:ea typeface="宋体" pitchFamily="2" charset="-122"/>
              </a:rPr>
              <a:t>FeCl</a:t>
            </a:r>
            <a:r>
              <a:rPr lang="en-US" altLang="zh-CN" sz="2400" b="1" baseline="-25000" dirty="0">
                <a:latin typeface="Arial" panose="020B0604020202020204" pitchFamily="34" charset="0"/>
                <a:ea typeface="宋体" pitchFamily="2" charset="-122"/>
              </a:rPr>
              <a:t>3</a:t>
            </a:r>
            <a:r>
              <a:rPr lang="zh-CN" altLang="en-US" sz="2400" b="1" dirty="0">
                <a:latin typeface="Arial" panose="020B0604020202020204" pitchFamily="34" charset="0"/>
                <a:ea typeface="宋体" pitchFamily="2" charset="-122"/>
              </a:rPr>
              <a:t>溶液为什么也能净水？</a:t>
            </a:r>
          </a:p>
        </p:txBody>
      </p:sp>
      <p:sp>
        <p:nvSpPr>
          <p:cNvPr id="26" name="箭头: 下 25">
            <a:extLst>
              <a:ext uri="{FF2B5EF4-FFF2-40B4-BE49-F238E27FC236}">
                <a16:creationId xmlns:a16="http://schemas.microsoft.com/office/drawing/2014/main" id="{7DEB69FF-74F3-935C-62BD-BB88B9D86695}"/>
              </a:ext>
            </a:extLst>
          </p:cNvPr>
          <p:cNvSpPr/>
          <p:nvPr/>
        </p:nvSpPr>
        <p:spPr>
          <a:xfrm rot="10800000">
            <a:off x="1208904" y="4016955"/>
            <a:ext cx="223656" cy="892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B905550-AB04-9575-5DB3-21DA6D452EE7}"/>
              </a:ext>
            </a:extLst>
          </p:cNvPr>
          <p:cNvSpPr txBox="1"/>
          <p:nvPr/>
        </p:nvSpPr>
        <p:spPr>
          <a:xfrm>
            <a:off x="338101" y="4270665"/>
            <a:ext cx="2097202" cy="461665"/>
          </a:xfrm>
          <a:prstGeom prst="rect">
            <a:avLst/>
          </a:prstGeom>
          <a:noFill/>
        </p:spPr>
        <p:txBody>
          <a:bodyPr wrap="square" rtlCol="0">
            <a:spAutoFit/>
          </a:bodyPr>
          <a:lstStyle/>
          <a:p>
            <a:r>
              <a:rPr lang="zh-CN" altLang="en-US" sz="2400" dirty="0">
                <a:solidFill>
                  <a:schemeClr val="tx2"/>
                </a:solidFill>
                <a:effectLst>
                  <a:outerShdw blurRad="38100" dist="38100" dir="2700000" algn="tl">
                    <a:srgbClr val="000000">
                      <a:alpha val="43137"/>
                    </a:srgbClr>
                  </a:outerShdw>
                </a:effectLst>
              </a:rPr>
              <a:t>性质决定用途</a:t>
            </a:r>
          </a:p>
        </p:txBody>
      </p:sp>
    </p:spTree>
    <p:extLst>
      <p:ext uri="{BB962C8B-B14F-4D97-AF65-F5344CB8AC3E}">
        <p14:creationId xmlns:p14="http://schemas.microsoft.com/office/powerpoint/2010/main" val="28655612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trips(downLeft)">
                                      <p:cBhvr>
                                        <p:cTn id="20" dur="500"/>
                                        <p:tgtEl>
                                          <p:spTgt spid="13"/>
                                        </p:tgtEl>
                                      </p:cBhvr>
                                    </p:animEffect>
                                  </p:childTnLst>
                                </p:cTn>
                              </p:par>
                              <p:par>
                                <p:cTn id="21" presetID="21"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heel(1)">
                                      <p:cBhvr>
                                        <p:cTn id="23" dur="20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ppt_x"/>
                                          </p:val>
                                        </p:tav>
                                        <p:tav tm="100000">
                                          <p:val>
                                            <p:strVal val="#ppt_x"/>
                                          </p:val>
                                        </p:tav>
                                      </p:tavLst>
                                    </p:anim>
                                    <p:anim calcmode="lin" valueType="num">
                                      <p:cBhvr additive="base">
                                        <p:cTn id="5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8" grpId="0"/>
      <p:bldP spid="19" grpId="0" animBg="1"/>
      <p:bldP spid="21" grpId="0" animBg="1"/>
      <p:bldP spid="23" grpId="0" bldLvl="0" animBg="1"/>
      <p:bldP spid="24" grpId="0" bldLvl="0" animBg="1"/>
      <p:bldP spid="25" grpId="0" bldLvl="0" animBg="1"/>
      <p:bldP spid="26"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3363334071"/>
              </p:ext>
            </p:extLst>
          </p:nvPr>
        </p:nvGraphicFramePr>
        <p:xfrm>
          <a:off x="623392" y="1021304"/>
          <a:ext cx="10945216" cy="4815392"/>
        </p:xfrm>
        <a:graphic>
          <a:graphicData uri="http://schemas.openxmlformats.org/drawingml/2006/table">
            <a:tbl>
              <a:tblPr>
                <a:tableStyleId>{B301B821-A1FF-4177-AEE7-76D212191A09}</a:tableStyleId>
              </a:tblPr>
              <a:tblGrid>
                <a:gridCol w="1267008">
                  <a:extLst>
                    <a:ext uri="{9D8B030D-6E8A-4147-A177-3AD203B41FA5}">
                      <a16:colId xmlns:a16="http://schemas.microsoft.com/office/drawing/2014/main" val="20000"/>
                    </a:ext>
                  </a:extLst>
                </a:gridCol>
                <a:gridCol w="1709323">
                  <a:extLst>
                    <a:ext uri="{9D8B030D-6E8A-4147-A177-3AD203B41FA5}">
                      <a16:colId xmlns:a16="http://schemas.microsoft.com/office/drawing/2014/main" val="20001"/>
                    </a:ext>
                  </a:extLst>
                </a:gridCol>
                <a:gridCol w="3114892">
                  <a:extLst>
                    <a:ext uri="{9D8B030D-6E8A-4147-A177-3AD203B41FA5}">
                      <a16:colId xmlns:a16="http://schemas.microsoft.com/office/drawing/2014/main" val="20002"/>
                    </a:ext>
                  </a:extLst>
                </a:gridCol>
                <a:gridCol w="2514989">
                  <a:extLst>
                    <a:ext uri="{9D8B030D-6E8A-4147-A177-3AD203B41FA5}">
                      <a16:colId xmlns:a16="http://schemas.microsoft.com/office/drawing/2014/main" val="20003"/>
                    </a:ext>
                  </a:extLst>
                </a:gridCol>
                <a:gridCol w="2339004">
                  <a:extLst>
                    <a:ext uri="{9D8B030D-6E8A-4147-A177-3AD203B41FA5}">
                      <a16:colId xmlns:a16="http://schemas.microsoft.com/office/drawing/2014/main" val="20004"/>
                    </a:ext>
                  </a:extLst>
                </a:gridCol>
              </a:tblGrid>
              <a:tr h="421875">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分散系</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溶液</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胶体</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浊液</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3215">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外观</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dirty="0">
                          <a:effectLst/>
                          <a:latin typeface="Times New Roman" panose="02020603050405020304" charset="0"/>
                          <a:ea typeface="华文楷体" panose="02010600040101010101" pitchFamily="2" charset="-122"/>
                        </a:rPr>
                        <a:t>均一、透明</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多数均一、</a:t>
                      </a:r>
                      <a:endParaRPr lang="en-US" altLang="zh-CN" sz="2800" b="1" kern="100" baseline="0">
                        <a:effectLst/>
                        <a:latin typeface="Times New Roman" panose="02020603050405020304" charset="0"/>
                        <a:ea typeface="华文楷体" panose="02010600040101010101" pitchFamily="2" charset="-122"/>
                      </a:endParaRPr>
                    </a:p>
                    <a:p>
                      <a:pPr algn="ctr">
                        <a:spcAft>
                          <a:spcPct val="0"/>
                        </a:spcAft>
                      </a:pPr>
                      <a:r>
                        <a:rPr lang="zh-CN" sz="2800" b="1" kern="100" baseline="0">
                          <a:effectLst/>
                          <a:latin typeface="Times New Roman" panose="02020603050405020304" charset="0"/>
                          <a:ea typeface="华文楷体" panose="02010600040101010101" pitchFamily="2" charset="-122"/>
                        </a:rPr>
                        <a:t>透明</a:t>
                      </a:r>
                      <a:endParaRPr lang="zh-CN" sz="2800" b="1" kern="100" baseline="0">
                        <a:solidFill>
                          <a:srgbClr val="FF0000"/>
                        </a:solidFill>
                        <a:effectLst/>
                        <a:latin typeface="Times New Roman" panose="02020603050405020304" charset="0"/>
                        <a:ea typeface="华文楷体" panose="02010600040101010101" pitchFamily="2"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不均一、</a:t>
                      </a:r>
                      <a:endParaRPr lang="en-US" altLang="zh-CN" sz="2800" b="1" kern="100" baseline="0">
                        <a:effectLst/>
                        <a:latin typeface="Times New Roman" panose="02020603050405020304" charset="0"/>
                        <a:ea typeface="华文楷体" panose="02010600040101010101" pitchFamily="2" charset="-122"/>
                      </a:endParaRPr>
                    </a:p>
                    <a:p>
                      <a:pPr algn="ctr">
                        <a:spcAft>
                          <a:spcPct val="0"/>
                        </a:spcAft>
                      </a:pPr>
                      <a:r>
                        <a:rPr lang="zh-CN" sz="2800" b="1" kern="100" baseline="0">
                          <a:effectLst/>
                          <a:latin typeface="Times New Roman" panose="02020603050405020304" charset="0"/>
                          <a:ea typeface="华文楷体" panose="02010600040101010101" pitchFamily="2" charset="-122"/>
                        </a:rPr>
                        <a:t>不透明</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3215">
                <a:tc gridSpan="2">
                  <a:txBody>
                    <a:bodyPr/>
                    <a:lstStyle/>
                    <a:p>
                      <a:pPr algn="ctr">
                        <a:spcAft>
                          <a:spcPct val="0"/>
                        </a:spcAft>
                      </a:pPr>
                      <a:r>
                        <a:rPr lang="zh-CN" altLang="en-US" sz="2800" b="1" kern="100" baseline="0">
                          <a:effectLst/>
                          <a:latin typeface="Times New Roman" panose="02020603050405020304" charset="0"/>
                          <a:ea typeface="华文楷体" panose="02010600040101010101" pitchFamily="2" charset="-122"/>
                        </a:rPr>
                        <a:t>稳定性</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mn-cs"/>
                        </a:rPr>
                        <a:t>稳定</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ct val="0"/>
                        </a:spcAft>
                      </a:pPr>
                      <a:r>
                        <a:rPr kumimoji="0" lang="zh-CN" altLang="en-US" sz="2800" b="1" i="0" u="none" strike="noStrike" kern="100" cap="none" spc="0" normalizeH="0" baseline="0" noProof="0">
                          <a:ln>
                            <a:noFill/>
                          </a:ln>
                          <a:solidFill>
                            <a:srgbClr val="FF0000"/>
                          </a:solidFill>
                          <a:effectLst/>
                          <a:uLnTx/>
                          <a:uFillTx/>
                          <a:latin typeface="Times New Roman" panose="02020603050405020304" charset="0"/>
                          <a:ea typeface="华文楷体" panose="02010600040101010101" pitchFamily="2" charset="-122"/>
                          <a:cs typeface="+mn-cs"/>
                        </a:rPr>
                        <a:t>介稳性</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mn-cs"/>
                        </a:rPr>
                        <a:t>不稳定</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1875">
                <a:tc row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分散质粒子</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直径</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a:t>
                      </a:r>
                      <a:r>
                        <a:rPr lang="en-US" sz="2800" b="1" kern="100" baseline="0">
                          <a:effectLst/>
                          <a:latin typeface="Times New Roman" panose="02020603050405020304" charset="0"/>
                          <a:ea typeface="华文楷体" panose="02010600040101010101" pitchFamily="2" charset="-122"/>
                        </a:rPr>
                        <a:t>1nm</a:t>
                      </a:r>
                      <a:endParaRPr lang="zh-CN" sz="2800" b="1" kern="100" baseline="0">
                        <a:effectLst/>
                        <a:latin typeface="Times New Roman" panose="02020603050405020304" charset="0"/>
                        <a:ea typeface="华文楷体" panose="02010600040101010101" pitchFamily="2"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en-US" sz="2800" b="1" kern="100" baseline="0">
                          <a:effectLst/>
                          <a:latin typeface="Times New Roman" panose="02020603050405020304" charset="0"/>
                          <a:ea typeface="华文楷体" panose="02010600040101010101" pitchFamily="2" charset="-122"/>
                        </a:rPr>
                        <a:t>1nm~100nm</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a:t>
                      </a:r>
                      <a:r>
                        <a:rPr lang="en-US" sz="2800" b="1" kern="100" baseline="0">
                          <a:effectLst/>
                          <a:latin typeface="Times New Roman" panose="02020603050405020304" charset="0"/>
                          <a:ea typeface="华文楷体" panose="02010600040101010101" pitchFamily="2" charset="-122"/>
                        </a:rPr>
                        <a:t>100nm</a:t>
                      </a:r>
                      <a:endParaRPr lang="zh-CN" sz="2800" b="1" kern="100" baseline="0">
                        <a:effectLst/>
                        <a:latin typeface="Times New Roman" panose="02020603050405020304" charset="0"/>
                        <a:ea typeface="华文楷体" panose="02010600040101010101" pitchFamily="2"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78417">
                <a:tc vMerge="1">
                  <a:txBody>
                    <a:bodyPr/>
                    <a:lstStyle/>
                    <a:p>
                      <a:endParaRPr lang="zh-CN"/>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能否透过滤纸</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dirty="0">
                          <a:solidFill>
                            <a:srgbClr val="7030A0"/>
                          </a:solidFill>
                          <a:effectLst/>
                          <a:latin typeface="Times New Roman" panose="02020603050405020304" charset="0"/>
                          <a:ea typeface="华文楷体" panose="02010600040101010101" pitchFamily="2" charset="-122"/>
                        </a:rPr>
                        <a:t>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solidFill>
                            <a:srgbClr val="FF0000"/>
                          </a:solidFill>
                          <a:effectLst/>
                          <a:latin typeface="Times New Roman" panose="02020603050405020304" charset="0"/>
                          <a:ea typeface="华文楷体" panose="02010600040101010101" pitchFamily="2" charset="-122"/>
                        </a:rPr>
                        <a:t>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Aft>
                          <a:spcPct val="0"/>
                        </a:spcAft>
                      </a:pPr>
                      <a:r>
                        <a:rPr lang="zh-CN" sz="2800" b="1" kern="100" baseline="0">
                          <a:effectLst/>
                          <a:latin typeface="Times New Roman" panose="02020603050405020304" charset="0"/>
                          <a:ea typeface="华文楷体" panose="02010600040101010101" pitchFamily="2" charset="-122"/>
                        </a:rPr>
                        <a:t>不能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78417">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ct val="0"/>
                        </a:spcAft>
                      </a:pPr>
                      <a:r>
                        <a:rPr kumimoji="0" lang="zh-CN" altLang="en-US" sz="2800"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mn-cs"/>
                        </a:rPr>
                        <a:t>能否透过半透膜</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srgbClr val="7030A0"/>
                          </a:solidFill>
                          <a:effectLst/>
                          <a:uLnTx/>
                          <a:uFillTx/>
                          <a:latin typeface="Times New Roman" panose="02020603050405020304" charset="0"/>
                          <a:ea typeface="华文楷体" panose="02010600040101010101" pitchFamily="2" charset="-122"/>
                          <a:cs typeface="+mn-cs"/>
                        </a:rPr>
                        <a:t>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srgbClr val="FF0000"/>
                          </a:solidFill>
                          <a:effectLst/>
                          <a:uLnTx/>
                          <a:uFillTx/>
                          <a:latin typeface="Times New Roman" panose="02020603050405020304" charset="0"/>
                          <a:ea typeface="华文楷体" panose="02010600040101010101" pitchFamily="2" charset="-122"/>
                          <a:cs typeface="+mn-cs"/>
                        </a:rPr>
                        <a:t>不能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mn-cs"/>
                        </a:rPr>
                        <a:t>不能</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78417">
                <a:tc gridSpan="2">
                  <a:txBody>
                    <a:bodyPr/>
                    <a:lstStyle/>
                    <a:p>
                      <a:pPr algn="ctr">
                        <a:spcAft>
                          <a:spcPct val="0"/>
                        </a:spcAft>
                      </a:pPr>
                      <a:r>
                        <a:rPr lang="zh-CN" altLang="en-US" sz="2800" b="1" kern="100" baseline="0">
                          <a:solidFill>
                            <a:srgbClr val="00B0F0"/>
                          </a:solidFill>
                          <a:effectLst/>
                          <a:latin typeface="Times New Roman" panose="02020603050405020304" charset="0"/>
                          <a:ea typeface="华文楷体" panose="02010600040101010101" pitchFamily="2" charset="-122"/>
                        </a:rPr>
                        <a:t>丁达尔效应</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prstClr val="black"/>
                          </a:solidFill>
                          <a:effectLst/>
                          <a:uLnTx/>
                          <a:uFillTx/>
                          <a:latin typeface="Times New Roman" panose="02020603050405020304" charset="0"/>
                          <a:ea typeface="华文楷体" panose="02010600040101010101" pitchFamily="2" charset="-122"/>
                          <a:cs typeface="+mn-cs"/>
                        </a:rPr>
                        <a:t>无</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a:ln>
                            <a:noFill/>
                          </a:ln>
                          <a:solidFill>
                            <a:srgbClr val="FF0000"/>
                          </a:solidFill>
                          <a:effectLst/>
                          <a:uLnTx/>
                          <a:uFillTx/>
                          <a:latin typeface="Times New Roman" panose="02020603050405020304" charset="0"/>
                          <a:ea typeface="华文楷体" panose="02010600040101010101" pitchFamily="2" charset="-122"/>
                          <a:cs typeface="+mn-cs"/>
                        </a:rPr>
                        <a:t>有</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00" cap="none" spc="0" normalizeH="0" baseline="0" noProof="0" dirty="0">
                          <a:ln>
                            <a:noFill/>
                          </a:ln>
                          <a:solidFill>
                            <a:prstClr val="black"/>
                          </a:solidFill>
                          <a:effectLst/>
                          <a:uLnTx/>
                          <a:uFillTx/>
                          <a:latin typeface="Times New Roman" panose="02020603050405020304" charset="0"/>
                          <a:ea typeface="华文楷体" panose="02010600040101010101" pitchFamily="2" charset="-122"/>
                          <a:cs typeface="+mn-cs"/>
                        </a:rPr>
                        <a:t>无</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矩形 4"/>
          <p:cNvSpPr/>
          <p:nvPr>
            <p:custDataLst>
              <p:tags r:id="rId2"/>
            </p:custDataLst>
          </p:nvPr>
        </p:nvSpPr>
        <p:spPr>
          <a:xfrm>
            <a:off x="124114" y="225705"/>
            <a:ext cx="4054311" cy="523218"/>
          </a:xfrm>
          <a:prstGeom prst="rect">
            <a:avLst/>
          </a:prstGeom>
        </p:spPr>
        <p:txBody>
          <a:bodyPr wrap="none" lIns="91438" tIns="45719" rIns="91438" bIns="45719">
            <a:spAutoFit/>
          </a:bodyPr>
          <a:lstStyle/>
          <a:p>
            <a:pPr>
              <a:defRPr/>
            </a:pPr>
            <a:r>
              <a:rPr lang="en-US" altLang="zh-CN" sz="2800" b="1" kern="0" dirty="0">
                <a:solidFill>
                  <a:srgbClr val="0033CC"/>
                </a:solidFill>
                <a:latin typeface="+mn-ea"/>
                <a:cs typeface="Lantinghei SC Demibold" panose="02000000000000000000" charset="-122"/>
              </a:rPr>
              <a:t>[</a:t>
            </a:r>
            <a:r>
              <a:rPr lang="zh-CN" altLang="en-US" sz="2800" b="1" kern="0" dirty="0">
                <a:solidFill>
                  <a:srgbClr val="0033CC"/>
                </a:solidFill>
                <a:latin typeface="+mn-ea"/>
                <a:cs typeface="Lantinghei SC Demibold" panose="02000000000000000000" charset="-122"/>
              </a:rPr>
              <a:t>归纳</a:t>
            </a:r>
            <a:r>
              <a:rPr lang="en-US" altLang="zh-CN" sz="2800" b="1" kern="0" dirty="0">
                <a:solidFill>
                  <a:srgbClr val="0033CC"/>
                </a:solidFill>
                <a:latin typeface="+mn-ea"/>
                <a:cs typeface="Lantinghei SC Demibold" panose="02000000000000000000" charset="-122"/>
              </a:rPr>
              <a:t>]</a:t>
            </a:r>
            <a:r>
              <a:rPr lang="zh-CN" altLang="en-US" sz="2800" b="1" kern="0" dirty="0">
                <a:solidFill>
                  <a:srgbClr val="0033CC"/>
                </a:solidFill>
                <a:latin typeface="+mn-ea"/>
                <a:cs typeface="Lantinghei SC Demibold" panose="02000000000000000000" charset="-122"/>
              </a:rPr>
              <a:t>三种分散系的比较</a:t>
            </a:r>
          </a:p>
        </p:txBody>
      </p:sp>
      <p:sp>
        <p:nvSpPr>
          <p:cNvPr id="3" name="矩形 2">
            <a:extLst>
              <a:ext uri="{FF2B5EF4-FFF2-40B4-BE49-F238E27FC236}">
                <a16:creationId xmlns:a16="http://schemas.microsoft.com/office/drawing/2014/main" id="{BBBF8F2A-7E0B-B4BF-8640-75AAB52C13EA}"/>
              </a:ext>
            </a:extLst>
          </p:cNvPr>
          <p:cNvSpPr/>
          <p:nvPr/>
        </p:nvSpPr>
        <p:spPr>
          <a:xfrm>
            <a:off x="1931438" y="3453637"/>
            <a:ext cx="9563876" cy="16468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F55A59E-3D7C-91CE-35CD-0A08BB8039DE}"/>
              </a:ext>
            </a:extLst>
          </p:cNvPr>
          <p:cNvSpPr/>
          <p:nvPr/>
        </p:nvSpPr>
        <p:spPr>
          <a:xfrm>
            <a:off x="3640290" y="3464278"/>
            <a:ext cx="7855024" cy="1636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58BB253-DCD9-EE46-1C98-D29884FF0B7A}"/>
              </a:ext>
            </a:extLst>
          </p:cNvPr>
          <p:cNvSpPr/>
          <p:nvPr/>
        </p:nvSpPr>
        <p:spPr>
          <a:xfrm>
            <a:off x="1931438" y="3464278"/>
            <a:ext cx="9563876" cy="16468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D19FD"/>
                </a:solidFill>
              </a:rPr>
              <a:t>思考：某混合液中含氯化钠、淀粉、泥沙三种成分，如何将它们逐一分离开来？</a:t>
            </a:r>
          </a:p>
        </p:txBody>
      </p:sp>
      <p:sp>
        <p:nvSpPr>
          <p:cNvPr id="7" name="动作按钮: 前进或下一项 6">
            <a:hlinkClick r:id="rId5" action="ppaction://hlinksldjump" highlightClick="1"/>
            <a:extLst>
              <a:ext uri="{FF2B5EF4-FFF2-40B4-BE49-F238E27FC236}">
                <a16:creationId xmlns:a16="http://schemas.microsoft.com/office/drawing/2014/main" id="{36B4421D-2F12-0179-4613-AC5BAE6D93A7}"/>
              </a:ext>
            </a:extLst>
          </p:cNvPr>
          <p:cNvSpPr/>
          <p:nvPr/>
        </p:nvSpPr>
        <p:spPr>
          <a:xfrm>
            <a:off x="11215396" y="6270171"/>
            <a:ext cx="429208" cy="261258"/>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图片 26626" descr="C:/Users/ADMINI~1/AppData/Local/Temp/http:/www.pep.com.cn/images/200503/pic_221665.jpg"/>
          <p:cNvPicPr>
            <a:picLocks noChangeAspect="1"/>
          </p:cNvPicPr>
          <p:nvPr>
            <p:custDataLst>
              <p:tags r:id="rId1"/>
            </p:custDataLst>
          </p:nvPr>
        </p:nvPicPr>
        <p:blipFill>
          <a:blip r:embed="rId27" r:link="rId28"/>
          <a:stretch>
            <a:fillRect/>
          </a:stretch>
        </p:blipFill>
        <p:spPr>
          <a:xfrm>
            <a:off x="248920" y="3780790"/>
            <a:ext cx="2771140" cy="2868930"/>
          </a:xfrm>
          <a:prstGeom prst="rect">
            <a:avLst/>
          </a:prstGeom>
          <a:noFill/>
          <a:ln w="9525">
            <a:noFill/>
          </a:ln>
        </p:spPr>
      </p:pic>
      <p:pic>
        <p:nvPicPr>
          <p:cNvPr id="25606" name="图片 26630" descr="jtsx"/>
          <p:cNvPicPr>
            <a:picLocks noChangeAspect="1"/>
          </p:cNvPicPr>
          <p:nvPr>
            <p:custDataLst>
              <p:tags r:id="rId2"/>
            </p:custDataLst>
          </p:nvPr>
        </p:nvPicPr>
        <p:blipFill>
          <a:blip r:embed="rId29"/>
          <a:srcRect r="1508" b="44592"/>
          <a:stretch>
            <a:fillRect/>
          </a:stretch>
        </p:blipFill>
        <p:spPr>
          <a:xfrm>
            <a:off x="3596640" y="4015740"/>
            <a:ext cx="3931920" cy="2647315"/>
          </a:xfrm>
          <a:prstGeom prst="rect">
            <a:avLst/>
          </a:prstGeom>
          <a:noFill/>
          <a:ln w="9525">
            <a:noFill/>
          </a:ln>
        </p:spPr>
      </p:pic>
      <p:grpSp>
        <p:nvGrpSpPr>
          <p:cNvPr id="26637" name="组合 26636"/>
          <p:cNvGrpSpPr/>
          <p:nvPr>
            <p:custDataLst>
              <p:tags r:id="rId3"/>
            </p:custDataLst>
          </p:nvPr>
        </p:nvGrpSpPr>
        <p:grpSpPr>
          <a:xfrm>
            <a:off x="559442" y="1526112"/>
            <a:ext cx="2077589" cy="1864138"/>
            <a:chOff x="962" y="2049"/>
            <a:chExt cx="1254" cy="1179"/>
          </a:xfrm>
        </p:grpSpPr>
        <p:sp>
          <p:nvSpPr>
            <p:cNvPr id="25613" name="文本框 26637"/>
            <p:cNvSpPr txBox="1"/>
            <p:nvPr>
              <p:custDataLst>
                <p:tags r:id="rId22"/>
              </p:custDataLst>
            </p:nvPr>
          </p:nvSpPr>
          <p:spPr>
            <a:xfrm>
              <a:off x="962" y="2049"/>
              <a:ext cx="604" cy="466"/>
            </a:xfrm>
            <a:prstGeom prst="rect">
              <a:avLst/>
            </a:prstGeom>
            <a:noFill/>
            <a:ln w="9525">
              <a:noFill/>
            </a:ln>
          </p:spPr>
          <p:txBody>
            <a:bodyPr wrap="none" anchor="t">
              <a:spAutoFit/>
            </a:bodyPr>
            <a:lstStyle/>
            <a:p>
              <a:pPr algn="l">
                <a:lnSpc>
                  <a:spcPct val="150000"/>
                </a:lnSpc>
              </a:pP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泥沙</a:t>
              </a:r>
            </a:p>
          </p:txBody>
        </p:sp>
        <p:sp>
          <p:nvSpPr>
            <p:cNvPr id="25614" name="文本框 26638"/>
            <p:cNvSpPr txBox="1"/>
            <p:nvPr>
              <p:custDataLst>
                <p:tags r:id="rId23"/>
              </p:custDataLst>
            </p:nvPr>
          </p:nvSpPr>
          <p:spPr>
            <a:xfrm>
              <a:off x="975" y="2420"/>
              <a:ext cx="969" cy="466"/>
            </a:xfrm>
            <a:prstGeom prst="rect">
              <a:avLst/>
            </a:prstGeom>
            <a:noFill/>
            <a:ln w="9525">
              <a:noFill/>
            </a:ln>
          </p:spPr>
          <p:txBody>
            <a:bodyPr wrap="none" anchor="t">
              <a:spAutoFit/>
            </a:bodyPr>
            <a:lstStyle/>
            <a:p>
              <a:pPr algn="l">
                <a:lnSpc>
                  <a:spcPct val="150000"/>
                </a:lnSpc>
              </a:pPr>
              <a:r>
                <a:rPr lang="zh-CN" altLang="en-US" sz="2800" b="1">
                  <a:latin typeface="微软雅黑" panose="020B0503020204020204" pitchFamily="34" charset="-122"/>
                  <a:ea typeface="微软雅黑" panose="020B0503020204020204" pitchFamily="34" charset="-122"/>
                </a:rPr>
                <a:t>淀粉胶体</a:t>
              </a:r>
            </a:p>
          </p:txBody>
        </p:sp>
        <p:sp>
          <p:nvSpPr>
            <p:cNvPr id="25615" name="文本框 26639"/>
            <p:cNvSpPr txBox="1"/>
            <p:nvPr>
              <p:custDataLst>
                <p:tags r:id="rId24"/>
              </p:custDataLst>
            </p:nvPr>
          </p:nvSpPr>
          <p:spPr>
            <a:xfrm>
              <a:off x="975" y="2762"/>
              <a:ext cx="1241" cy="466"/>
            </a:xfrm>
            <a:prstGeom prst="rect">
              <a:avLst/>
            </a:prstGeom>
            <a:noFill/>
            <a:ln w="9525">
              <a:noFill/>
            </a:ln>
          </p:spPr>
          <p:txBody>
            <a:bodyPr anchor="t">
              <a:spAutoFit/>
            </a:bodyPr>
            <a:lstStyle/>
            <a:p>
              <a:pPr algn="l">
                <a:lnSpc>
                  <a:spcPct val="150000"/>
                </a:lnSpc>
              </a:pPr>
              <a:r>
                <a:rPr lang="zh-CN" altLang="en-US" sz="2800" b="1">
                  <a:latin typeface="微软雅黑" panose="020B0503020204020204" pitchFamily="34" charset="-122"/>
                  <a:ea typeface="微软雅黑" panose="020B0503020204020204" pitchFamily="34" charset="-122"/>
                </a:rPr>
                <a:t>氯化钠溶液</a:t>
              </a:r>
            </a:p>
          </p:txBody>
        </p:sp>
      </p:grpSp>
      <p:sp>
        <p:nvSpPr>
          <p:cNvPr id="26641" name="左大括号 26640"/>
          <p:cNvSpPr/>
          <p:nvPr>
            <p:custDataLst>
              <p:tags r:id="rId4"/>
            </p:custDataLst>
          </p:nvPr>
        </p:nvSpPr>
        <p:spPr>
          <a:xfrm>
            <a:off x="3666490" y="1740535"/>
            <a:ext cx="241935" cy="1545590"/>
          </a:xfrm>
          <a:prstGeom prst="leftBrace">
            <a:avLst>
              <a:gd name="adj1" fmla="val 88674"/>
              <a:gd name="adj2" fmla="val 50000"/>
            </a:avLst>
          </a:prstGeom>
          <a:noFill/>
          <a:ln w="28575" cap="flat" cmpd="sng">
            <a:solidFill>
              <a:srgbClr val="000000"/>
            </a:solidFill>
            <a:prstDash val="solid"/>
            <a:round/>
            <a:headEnd type="none" w="med" len="med"/>
            <a:tailEnd type="none" w="med" len="med"/>
          </a:ln>
        </p:spPr>
        <p:txBody>
          <a:bodyPr anchor="t"/>
          <a:lstStyle/>
          <a:p>
            <a:endParaRPr lang="zh-CN" altLang="en-US" sz="1795">
              <a:latin typeface="Times New Roman" panose="02020603050405020304" charset="0"/>
              <a:ea typeface="黑体" panose="02010609060101010101" pitchFamily="49" charset="-122"/>
            </a:endParaRPr>
          </a:p>
        </p:txBody>
      </p:sp>
      <p:sp>
        <p:nvSpPr>
          <p:cNvPr id="26642" name="右大括号 26641"/>
          <p:cNvSpPr/>
          <p:nvPr>
            <p:custDataLst>
              <p:tags r:id="rId5"/>
            </p:custDataLst>
          </p:nvPr>
        </p:nvSpPr>
        <p:spPr>
          <a:xfrm>
            <a:off x="2470150" y="1622425"/>
            <a:ext cx="286385" cy="1607820"/>
          </a:xfrm>
          <a:prstGeom prst="rightBrace">
            <a:avLst>
              <a:gd name="adj1" fmla="val 54100"/>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sz="1795">
              <a:latin typeface="Times New Roman" panose="02020603050405020304" charset="0"/>
              <a:ea typeface="黑体" panose="02010609060101010101" pitchFamily="49" charset="-122"/>
            </a:endParaRPr>
          </a:p>
        </p:txBody>
      </p:sp>
      <p:sp>
        <p:nvSpPr>
          <p:cNvPr id="26643" name="直接连接符 26642"/>
          <p:cNvSpPr/>
          <p:nvPr>
            <p:custDataLst>
              <p:tags r:id="rId6"/>
            </p:custDataLst>
          </p:nvPr>
        </p:nvSpPr>
        <p:spPr>
          <a:xfrm>
            <a:off x="2817491" y="2479808"/>
            <a:ext cx="877520" cy="3162"/>
          </a:xfrm>
          <a:prstGeom prst="line">
            <a:avLst/>
          </a:prstGeom>
          <a:ln w="28575" cap="flat" cmpd="sng">
            <a:solidFill>
              <a:schemeClr val="tx1"/>
            </a:solidFill>
            <a:prstDash val="solid"/>
            <a:round/>
            <a:headEnd type="none" w="med" len="med"/>
            <a:tailEnd type="triangle" w="med" len="med"/>
          </a:ln>
        </p:spPr>
        <p:txBody>
          <a:bodyPr/>
          <a:lstStyle/>
          <a:p>
            <a:endParaRPr sz="1795"/>
          </a:p>
        </p:txBody>
      </p:sp>
      <p:sp>
        <p:nvSpPr>
          <p:cNvPr id="26644" name="矩形 26643"/>
          <p:cNvSpPr/>
          <p:nvPr>
            <p:custDataLst>
              <p:tags r:id="rId7"/>
            </p:custDataLst>
          </p:nvPr>
        </p:nvSpPr>
        <p:spPr>
          <a:xfrm>
            <a:off x="2759462" y="1864888"/>
            <a:ext cx="1044076"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solidFill>
                  <a:srgbClr val="C00000"/>
                </a:solidFill>
                <a:latin typeface="微软雅黑" panose="020B0503020204020204" pitchFamily="34" charset="-122"/>
                <a:ea typeface="微软雅黑" panose="020B0503020204020204" pitchFamily="34" charset="-122"/>
                <a:sym typeface="+mn-ea"/>
              </a:rPr>
              <a:t>过滤</a:t>
            </a:r>
          </a:p>
        </p:txBody>
      </p:sp>
      <p:sp>
        <p:nvSpPr>
          <p:cNvPr id="26645" name="矩形 26644"/>
          <p:cNvSpPr/>
          <p:nvPr>
            <p:custDataLst>
              <p:tags r:id="rId8"/>
            </p:custDataLst>
          </p:nvPr>
        </p:nvSpPr>
        <p:spPr>
          <a:xfrm>
            <a:off x="3803521" y="1471153"/>
            <a:ext cx="1552658"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latin typeface="微软雅黑" panose="020B0503020204020204" pitchFamily="34" charset="-122"/>
                <a:ea typeface="微软雅黑" panose="020B0503020204020204" pitchFamily="34" charset="-122"/>
                <a:sym typeface="+mn-ea"/>
              </a:rPr>
              <a:t>泥沙</a:t>
            </a:r>
          </a:p>
        </p:txBody>
      </p:sp>
      <p:sp>
        <p:nvSpPr>
          <p:cNvPr id="26646" name="矩形 26645"/>
          <p:cNvSpPr/>
          <p:nvPr>
            <p:custDataLst>
              <p:tags r:id="rId9"/>
            </p:custDataLst>
          </p:nvPr>
        </p:nvSpPr>
        <p:spPr>
          <a:xfrm>
            <a:off x="3936949" y="2760508"/>
            <a:ext cx="1249083"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latin typeface="微软雅黑" panose="020B0503020204020204" pitchFamily="34" charset="-122"/>
                <a:ea typeface="微软雅黑" panose="020B0503020204020204" pitchFamily="34" charset="-122"/>
                <a:sym typeface="+mn-ea"/>
              </a:rPr>
              <a:t>滤液</a:t>
            </a:r>
          </a:p>
        </p:txBody>
      </p:sp>
      <p:sp>
        <p:nvSpPr>
          <p:cNvPr id="26647" name="左大括号 26646"/>
          <p:cNvSpPr/>
          <p:nvPr>
            <p:custDataLst>
              <p:tags r:id="rId10"/>
            </p:custDataLst>
          </p:nvPr>
        </p:nvSpPr>
        <p:spPr>
          <a:xfrm>
            <a:off x="6485890" y="1622425"/>
            <a:ext cx="200025" cy="1607185"/>
          </a:xfrm>
          <a:prstGeom prst="leftBrace">
            <a:avLst>
              <a:gd name="adj1" fmla="val 124126"/>
              <a:gd name="adj2" fmla="val 49334"/>
            </a:avLst>
          </a:prstGeom>
          <a:noFill/>
          <a:ln w="28575" cap="flat" cmpd="sng">
            <a:solidFill>
              <a:schemeClr val="tx1"/>
            </a:solidFill>
            <a:prstDash val="solid"/>
            <a:round/>
            <a:headEnd type="none" w="med" len="med"/>
            <a:tailEnd type="none" w="med" len="med"/>
          </a:ln>
        </p:spPr>
        <p:txBody>
          <a:bodyPr anchor="t"/>
          <a:lstStyle/>
          <a:p>
            <a:endParaRPr lang="zh-CN" altLang="en-US" sz="1795">
              <a:latin typeface="Times New Roman" panose="02020603050405020304" charset="0"/>
              <a:ea typeface="黑体" panose="02010609060101010101" pitchFamily="49" charset="-122"/>
            </a:endParaRPr>
          </a:p>
        </p:txBody>
      </p:sp>
      <p:sp>
        <p:nvSpPr>
          <p:cNvPr id="26648" name="矩形 26647"/>
          <p:cNvSpPr/>
          <p:nvPr>
            <p:custDataLst>
              <p:tags r:id="rId11"/>
            </p:custDataLst>
          </p:nvPr>
        </p:nvSpPr>
        <p:spPr>
          <a:xfrm>
            <a:off x="2637155" y="3307715"/>
            <a:ext cx="4272280"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solidFill>
                  <a:srgbClr val="C00000"/>
                </a:solidFill>
                <a:latin typeface="微软雅黑" panose="020B0503020204020204" pitchFamily="34" charset="-122"/>
                <a:ea typeface="微软雅黑" panose="020B0503020204020204" pitchFamily="34" charset="-122"/>
                <a:sym typeface="+mn-ea"/>
              </a:rPr>
              <a:t>（淀粉胶体、氯化钠溶液）</a:t>
            </a:r>
          </a:p>
        </p:txBody>
      </p:sp>
      <p:sp>
        <p:nvSpPr>
          <p:cNvPr id="26649" name="直接连接符 26648"/>
          <p:cNvSpPr/>
          <p:nvPr>
            <p:custDataLst>
              <p:tags r:id="rId12"/>
            </p:custDataLst>
          </p:nvPr>
        </p:nvSpPr>
        <p:spPr>
          <a:xfrm flipV="1">
            <a:off x="4818227" y="2428945"/>
            <a:ext cx="1489413" cy="3162"/>
          </a:xfrm>
          <a:prstGeom prst="line">
            <a:avLst/>
          </a:prstGeom>
          <a:ln w="28575" cap="flat" cmpd="sng">
            <a:solidFill>
              <a:schemeClr val="tx1"/>
            </a:solidFill>
            <a:prstDash val="solid"/>
            <a:round/>
            <a:headEnd type="none" w="med" len="med"/>
            <a:tailEnd type="triangle" w="med" len="med"/>
          </a:ln>
        </p:spPr>
        <p:txBody>
          <a:bodyPr/>
          <a:lstStyle/>
          <a:p>
            <a:endParaRPr sz="1795"/>
          </a:p>
        </p:txBody>
      </p:sp>
      <p:sp>
        <p:nvSpPr>
          <p:cNvPr id="26650" name="矩形 26649"/>
          <p:cNvSpPr/>
          <p:nvPr>
            <p:custDataLst>
              <p:tags r:id="rId13"/>
            </p:custDataLst>
          </p:nvPr>
        </p:nvSpPr>
        <p:spPr>
          <a:xfrm>
            <a:off x="5095875" y="1780540"/>
            <a:ext cx="1005205" cy="629920"/>
          </a:xfrm>
          <a:prstGeom prst="rect">
            <a:avLst/>
          </a:prstGeom>
          <a:noFill/>
          <a:ln w="12700" cmpd="sng">
            <a:solidFill>
              <a:schemeClr val="accent1">
                <a:shade val="50000"/>
              </a:schemeClr>
            </a:solidFill>
            <a:prstDash val="solid"/>
          </a:ln>
        </p:spPr>
        <p:txBody>
          <a:bodyPr wrap="square" anchor="t">
            <a:spAutoFit/>
          </a:bodyPr>
          <a:lstStyle/>
          <a:p>
            <a:pPr lvl="0" algn="l">
              <a:lnSpc>
                <a:spcPct val="125000"/>
              </a:lnSpc>
              <a:spcBef>
                <a:spcPct val="0"/>
              </a:spcBef>
              <a:spcAft>
                <a:spcPct val="0"/>
              </a:spcAft>
              <a:buClrTx/>
              <a:buSzTx/>
              <a:buFontTx/>
            </a:pPr>
            <a:r>
              <a:rPr lang="zh-CN" altLang="en-US" sz="2800" b="1">
                <a:solidFill>
                  <a:srgbClr val="C00000"/>
                </a:solidFill>
                <a:latin typeface="微软雅黑" panose="020B0503020204020204" pitchFamily="34" charset="-122"/>
                <a:ea typeface="微软雅黑" panose="020B0503020204020204" pitchFamily="34" charset="-122"/>
                <a:sym typeface="+mn-ea"/>
              </a:rPr>
              <a:t>渗析</a:t>
            </a:r>
          </a:p>
        </p:txBody>
      </p:sp>
      <p:sp>
        <p:nvSpPr>
          <p:cNvPr id="26651" name="矩形 26650"/>
          <p:cNvSpPr/>
          <p:nvPr>
            <p:custDataLst>
              <p:tags r:id="rId14"/>
            </p:custDataLst>
          </p:nvPr>
        </p:nvSpPr>
        <p:spPr>
          <a:xfrm>
            <a:off x="6648528" y="1471265"/>
            <a:ext cx="1362924"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latin typeface="微软雅黑" panose="020B0503020204020204" pitchFamily="34" charset="-122"/>
                <a:ea typeface="微软雅黑" panose="020B0503020204020204" pitchFamily="34" charset="-122"/>
                <a:sym typeface="+mn-ea"/>
              </a:rPr>
              <a:t>胶体</a:t>
            </a:r>
          </a:p>
        </p:txBody>
      </p:sp>
      <p:sp>
        <p:nvSpPr>
          <p:cNvPr id="26652" name="矩形 26651"/>
          <p:cNvSpPr/>
          <p:nvPr>
            <p:custDataLst>
              <p:tags r:id="rId15"/>
            </p:custDataLst>
          </p:nvPr>
        </p:nvSpPr>
        <p:spPr>
          <a:xfrm>
            <a:off x="7599628" y="1482825"/>
            <a:ext cx="2318551"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solidFill>
                  <a:srgbClr val="C00000"/>
                </a:solidFill>
                <a:latin typeface="微软雅黑" panose="020B0503020204020204" pitchFamily="34" charset="-122"/>
                <a:ea typeface="微软雅黑" panose="020B0503020204020204" pitchFamily="34" charset="-122"/>
                <a:sym typeface="+mn-ea"/>
              </a:rPr>
              <a:t>（淀粉胶体）</a:t>
            </a:r>
          </a:p>
        </p:txBody>
      </p:sp>
      <p:sp>
        <p:nvSpPr>
          <p:cNvPr id="26653" name="矩形 26652"/>
          <p:cNvSpPr/>
          <p:nvPr>
            <p:custDataLst>
              <p:tags r:id="rId16"/>
            </p:custDataLst>
          </p:nvPr>
        </p:nvSpPr>
        <p:spPr>
          <a:xfrm>
            <a:off x="7713530" y="2849175"/>
            <a:ext cx="2831782"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solidFill>
                  <a:srgbClr val="C00000"/>
                </a:solidFill>
                <a:latin typeface="微软雅黑" panose="020B0503020204020204" pitchFamily="34" charset="-122"/>
                <a:ea typeface="微软雅黑" panose="020B0503020204020204" pitchFamily="34" charset="-122"/>
                <a:sym typeface="+mn-ea"/>
              </a:rPr>
              <a:t>（氯化钠）溶液</a:t>
            </a:r>
          </a:p>
        </p:txBody>
      </p:sp>
      <p:sp>
        <p:nvSpPr>
          <p:cNvPr id="26654" name="矩形 26653"/>
          <p:cNvSpPr/>
          <p:nvPr>
            <p:custDataLst>
              <p:tags r:id="rId17"/>
            </p:custDataLst>
          </p:nvPr>
        </p:nvSpPr>
        <p:spPr>
          <a:xfrm>
            <a:off x="6686171" y="2760561"/>
            <a:ext cx="1634876" cy="629920"/>
          </a:xfrm>
          <a:prstGeom prst="rect">
            <a:avLst/>
          </a:prstGeom>
          <a:noFill/>
          <a:ln w="9525">
            <a:noFill/>
          </a:ln>
        </p:spPr>
        <p:txBody>
          <a:bodyPr wrap="square" anchor="t">
            <a:spAutoFit/>
          </a:bodyPr>
          <a:lstStyle/>
          <a:p>
            <a:pPr lvl="0" algn="l">
              <a:lnSpc>
                <a:spcPct val="125000"/>
              </a:lnSpc>
              <a:spcBef>
                <a:spcPct val="0"/>
              </a:spcBef>
              <a:spcAft>
                <a:spcPct val="0"/>
              </a:spcAft>
              <a:buClrTx/>
              <a:buSzTx/>
              <a:buFontTx/>
            </a:pPr>
            <a:r>
              <a:rPr lang="zh-CN" altLang="en-US" sz="2800" b="1">
                <a:latin typeface="微软雅黑" panose="020B0503020204020204" pitchFamily="34" charset="-122"/>
                <a:ea typeface="微软雅黑" panose="020B0503020204020204" pitchFamily="34" charset="-122"/>
                <a:sym typeface="+mn-ea"/>
              </a:rPr>
              <a:t>溶液</a:t>
            </a:r>
          </a:p>
        </p:txBody>
      </p:sp>
      <p:sp>
        <p:nvSpPr>
          <p:cNvPr id="26656" name="矩形 26655"/>
          <p:cNvSpPr/>
          <p:nvPr>
            <p:custDataLst>
              <p:tags r:id="rId18"/>
            </p:custDataLst>
          </p:nvPr>
        </p:nvSpPr>
        <p:spPr>
          <a:xfrm>
            <a:off x="5003165" y="2450465"/>
            <a:ext cx="1282700" cy="629920"/>
          </a:xfrm>
          <a:prstGeom prst="rect">
            <a:avLst/>
          </a:prstGeom>
          <a:solidFill>
            <a:schemeClr val="accent4">
              <a:lumMod val="20000"/>
              <a:lumOff val="80000"/>
            </a:schemeClr>
          </a:solidFill>
          <a:ln w="9525">
            <a:noFill/>
          </a:ln>
        </p:spPr>
        <p:txBody>
          <a:bodyPr wrap="square" anchor="t">
            <a:spAutoFit/>
          </a:bodyPr>
          <a:lstStyle/>
          <a:p>
            <a:pPr lvl="0" algn="l">
              <a:lnSpc>
                <a:spcPct val="125000"/>
              </a:lnSpc>
              <a:spcBef>
                <a:spcPct val="0"/>
              </a:spcBef>
              <a:spcAft>
                <a:spcPct val="0"/>
              </a:spcAft>
              <a:buClrTx/>
              <a:buSzTx/>
              <a:buFontTx/>
            </a:pPr>
            <a:r>
              <a:rPr lang="zh-CN" altLang="en-US" sz="2800" b="1">
                <a:solidFill>
                  <a:srgbClr val="FF0000"/>
                </a:solidFill>
                <a:latin typeface="微软雅黑" panose="020B0503020204020204" pitchFamily="34" charset="-122"/>
                <a:ea typeface="微软雅黑" panose="020B0503020204020204" pitchFamily="34" charset="-122"/>
                <a:sym typeface="+mn-ea"/>
              </a:rPr>
              <a:t>半透膜</a:t>
            </a:r>
          </a:p>
        </p:txBody>
      </p:sp>
      <p:sp>
        <p:nvSpPr>
          <p:cNvPr id="34" name="矩形 25611"/>
          <p:cNvSpPr/>
          <p:nvPr>
            <p:custDataLst>
              <p:tags r:id="rId19"/>
            </p:custDataLst>
          </p:nvPr>
        </p:nvSpPr>
        <p:spPr>
          <a:xfrm>
            <a:off x="249025" y="672529"/>
            <a:ext cx="11693948" cy="629920"/>
          </a:xfrm>
          <a:prstGeom prst="rect">
            <a:avLst/>
          </a:prstGeom>
          <a:noFill/>
          <a:ln w="28575" cmpd="sng">
            <a:solidFill>
              <a:schemeClr val="accent1">
                <a:shade val="50000"/>
              </a:schemeClr>
            </a:solidFill>
            <a:prstDash val="solid"/>
          </a:ln>
        </p:spPr>
        <p:txBody>
          <a:bodyPr wrap="square" anchor="t">
            <a:spAutoFit/>
          </a:bodyPr>
          <a:lstStyle/>
          <a:p>
            <a:pPr>
              <a:lnSpc>
                <a:spcPct val="125000"/>
              </a:lnSpc>
              <a:spcBef>
                <a:spcPct val="0"/>
              </a:spcBef>
              <a:spcAft>
                <a:spcPct val="0"/>
              </a:spcAft>
            </a:pPr>
            <a:r>
              <a:rPr lang="zh-CN" altLang="en-US" sz="2800" b="1" dirty="0">
                <a:latin typeface="微软雅黑" panose="020B0503020204020204" pitchFamily="34" charset="-122"/>
                <a:ea typeface="微软雅黑" panose="020B0503020204020204" pitchFamily="34" charset="-122"/>
              </a:rPr>
              <a:t>某混合液中含泥沙、淀粉、氯化钠三种成分，如何将它们逐一分离开来？</a:t>
            </a:r>
          </a:p>
        </p:txBody>
      </p:sp>
      <p:sp>
        <p:nvSpPr>
          <p:cNvPr id="10271" name="Rectangle 58"/>
          <p:cNvSpPr txBox="1"/>
          <p:nvPr>
            <p:custDataLst>
              <p:tags r:id="rId20"/>
            </p:custDataLst>
          </p:nvPr>
        </p:nvSpPr>
        <p:spPr>
          <a:xfrm>
            <a:off x="2753061" y="-217"/>
            <a:ext cx="6685280" cy="583565"/>
          </a:xfrm>
          <a:prstGeom prst="rect">
            <a:avLst/>
          </a:prstGeom>
          <a:gradFill>
            <a:gsLst>
              <a:gs pos="0">
                <a:srgbClr val="012D86"/>
              </a:gs>
              <a:gs pos="100000">
                <a:srgbClr val="0E2557"/>
              </a:gs>
            </a:gsLst>
            <a:lin ang="5400000" scaled="0"/>
          </a:gradFill>
        </p:spPr>
        <p:txBody>
          <a:bodyPr wrap="square" rtlCol="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ctr" eaLnBrk="1" fontAlgn="auto" hangingPunct="1">
              <a:buClrTx/>
              <a:buSzTx/>
              <a:buFontTx/>
              <a:buNone/>
            </a:pPr>
            <a:r>
              <a:rPr lang="zh-CN" altLang="en-US" b="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胶体、溶液、浊液三种分散系的比较</a:t>
            </a:r>
          </a:p>
        </p:txBody>
      </p:sp>
      <p:sp>
        <p:nvSpPr>
          <p:cNvPr id="110597" name="Text Box 5"/>
          <p:cNvSpPr txBox="1"/>
          <p:nvPr>
            <p:custDataLst>
              <p:tags r:id="rId21"/>
            </p:custDataLst>
          </p:nvPr>
        </p:nvSpPr>
        <p:spPr>
          <a:xfrm>
            <a:off x="7941310" y="4387215"/>
            <a:ext cx="4001770" cy="1038860"/>
          </a:xfrm>
          <a:prstGeom prst="rect">
            <a:avLst/>
          </a:prstGeom>
          <a:noFill/>
          <a:ln w="28575" cmpd="sng">
            <a:solidFill>
              <a:schemeClr val="accent1">
                <a:shade val="50000"/>
              </a:schemeClr>
            </a:solidFill>
            <a:prstDash val="soli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l" eaLnBrk="1" hangingPunct="1">
              <a:buClrTx/>
              <a:buSzTx/>
              <a:buFontTx/>
              <a:buNone/>
            </a:pPr>
            <a:r>
              <a:rPr lang="zh-CN" altLang="en-US" sz="2800" b="1" dirty="0">
                <a:solidFill>
                  <a:srgbClr val="C00000"/>
                </a:solidFill>
                <a:latin typeface="Times New Roman" panose="02020603050405020304" charset="0"/>
                <a:ea typeface="微软雅黑" panose="020B0503020204020204" pitchFamily="34" charset="-122"/>
                <a:sym typeface="+mn-ea"/>
              </a:rPr>
              <a:t>应用：胶体净化、提纯</a:t>
            </a:r>
          </a:p>
          <a:p>
            <a:pPr marL="0" lvl="0" algn="l" eaLnBrk="1" hangingPunct="1">
              <a:buClrTx/>
              <a:buSzTx/>
              <a:buFontTx/>
              <a:buNone/>
            </a:pPr>
            <a:r>
              <a:rPr lang="zh-CN" altLang="en-US" sz="2800" b="1" dirty="0">
                <a:solidFill>
                  <a:srgbClr val="C00000"/>
                </a:solidFill>
                <a:latin typeface="Times New Roman" panose="02020603050405020304" charset="0"/>
                <a:ea typeface="微软雅黑" panose="020B0503020204020204" pitchFamily="34" charset="-122"/>
                <a:sym typeface="+mn-ea"/>
              </a:rPr>
              <a:t>（使胶体和溶液分离）</a:t>
            </a:r>
          </a:p>
        </p:txBody>
      </p:sp>
      <p:sp>
        <p:nvSpPr>
          <p:cNvPr id="2" name="动作按钮: 后退或前一项 1">
            <a:hlinkClick r:id="rId30" action="ppaction://hlinksldjump" highlightClick="1"/>
            <a:extLst>
              <a:ext uri="{FF2B5EF4-FFF2-40B4-BE49-F238E27FC236}">
                <a16:creationId xmlns:a16="http://schemas.microsoft.com/office/drawing/2014/main" id="{30F2149E-4882-9C46-947F-1A9FFBEB75BC}"/>
              </a:ext>
            </a:extLst>
          </p:cNvPr>
          <p:cNvSpPr/>
          <p:nvPr/>
        </p:nvSpPr>
        <p:spPr>
          <a:xfrm>
            <a:off x="11430000" y="6308074"/>
            <a:ext cx="401006" cy="28624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637"/>
                                        </p:tgtEl>
                                        <p:attrNameLst>
                                          <p:attrName>style.visibility</p:attrName>
                                        </p:attrNameLst>
                                      </p:cBhvr>
                                      <p:to>
                                        <p:strVal val="visible"/>
                                      </p:to>
                                    </p:set>
                                    <p:animEffect transition="in" filter="wipe(down)">
                                      <p:cBhvr>
                                        <p:cTn id="12" dur="500"/>
                                        <p:tgtEl>
                                          <p:spTgt spid="266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642"/>
                                        </p:tgtEl>
                                        <p:attrNameLst>
                                          <p:attrName>style.visibility</p:attrName>
                                        </p:attrNameLst>
                                      </p:cBhvr>
                                      <p:to>
                                        <p:strVal val="visible"/>
                                      </p:to>
                                    </p:set>
                                    <p:animEffect transition="in" filter="wipe(down)">
                                      <p:cBhvr>
                                        <p:cTn id="17" dur="500"/>
                                        <p:tgtEl>
                                          <p:spTgt spid="266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643"/>
                                        </p:tgtEl>
                                        <p:attrNameLst>
                                          <p:attrName>style.visibility</p:attrName>
                                        </p:attrNameLst>
                                      </p:cBhvr>
                                      <p:to>
                                        <p:strVal val="visible"/>
                                      </p:to>
                                    </p:set>
                                    <p:animEffect transition="in" filter="wipe(left)">
                                      <p:cBhvr>
                                        <p:cTn id="22" dur="500"/>
                                        <p:tgtEl>
                                          <p:spTgt spid="266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44"/>
                                        </p:tgtEl>
                                        <p:attrNameLst>
                                          <p:attrName>style.visibility</p:attrName>
                                        </p:attrNameLst>
                                      </p:cBhvr>
                                      <p:to>
                                        <p:strVal val="visible"/>
                                      </p:to>
                                    </p:set>
                                    <p:animEffect transition="in" filter="wipe(left)">
                                      <p:cBhvr>
                                        <p:cTn id="27" dur="500"/>
                                        <p:tgtEl>
                                          <p:spTgt spid="26644"/>
                                        </p:tgtEl>
                                      </p:cBhvr>
                                    </p:animEffect>
                                  </p:childTnLst>
                                </p:cTn>
                              </p:par>
                              <p:par>
                                <p:cTn id="28" presetID="22" presetClass="entr" presetSubtype="4" fill="hold" nodeType="withEffect">
                                  <p:stCondLst>
                                    <p:cond delay="0"/>
                                  </p:stCondLst>
                                  <p:childTnLst>
                                    <p:set>
                                      <p:cBhvr>
                                        <p:cTn id="29" dur="1" fill="hold">
                                          <p:stCondLst>
                                            <p:cond delay="0"/>
                                          </p:stCondLst>
                                        </p:cTn>
                                        <p:tgtEl>
                                          <p:spTgt spid="26627"/>
                                        </p:tgtEl>
                                        <p:attrNameLst>
                                          <p:attrName>style.visibility</p:attrName>
                                        </p:attrNameLst>
                                      </p:cBhvr>
                                      <p:to>
                                        <p:strVal val="visible"/>
                                      </p:to>
                                    </p:set>
                                    <p:animEffect transition="in" filter="wipe(down)">
                                      <p:cBhvr>
                                        <p:cTn id="30" dur="500"/>
                                        <p:tgtEl>
                                          <p:spTgt spid="266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641"/>
                                        </p:tgtEl>
                                        <p:attrNameLst>
                                          <p:attrName>style.visibility</p:attrName>
                                        </p:attrNameLst>
                                      </p:cBhvr>
                                      <p:to>
                                        <p:strVal val="visible"/>
                                      </p:to>
                                    </p:set>
                                    <p:animEffect transition="in" filter="wipe(up)">
                                      <p:cBhvr>
                                        <p:cTn id="35" dur="500"/>
                                        <p:tgtEl>
                                          <p:spTgt spid="266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6645"/>
                                        </p:tgtEl>
                                        <p:attrNameLst>
                                          <p:attrName>style.visibility</p:attrName>
                                        </p:attrNameLst>
                                      </p:cBhvr>
                                      <p:to>
                                        <p:strVal val="visible"/>
                                      </p:to>
                                    </p:set>
                                    <p:animEffect transition="in" filter="wipe(up)">
                                      <p:cBhvr>
                                        <p:cTn id="40" dur="500"/>
                                        <p:tgtEl>
                                          <p:spTgt spid="266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6646"/>
                                        </p:tgtEl>
                                        <p:attrNameLst>
                                          <p:attrName>style.visibility</p:attrName>
                                        </p:attrNameLst>
                                      </p:cBhvr>
                                      <p:to>
                                        <p:strVal val="visible"/>
                                      </p:to>
                                    </p:set>
                                    <p:animEffect transition="in" filter="wipe(up)">
                                      <p:cBhvr>
                                        <p:cTn id="45" dur="500"/>
                                        <p:tgtEl>
                                          <p:spTgt spid="2664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6648"/>
                                        </p:tgtEl>
                                        <p:attrNameLst>
                                          <p:attrName>style.visibility</p:attrName>
                                        </p:attrNameLst>
                                      </p:cBhvr>
                                      <p:to>
                                        <p:strVal val="visible"/>
                                      </p:to>
                                    </p:set>
                                    <p:animEffect transition="in" filter="wipe(down)">
                                      <p:cBhvr>
                                        <p:cTn id="48" dur="500"/>
                                        <p:tgtEl>
                                          <p:spTgt spid="2664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6649"/>
                                        </p:tgtEl>
                                        <p:attrNameLst>
                                          <p:attrName>style.visibility</p:attrName>
                                        </p:attrNameLst>
                                      </p:cBhvr>
                                      <p:to>
                                        <p:strVal val="visible"/>
                                      </p:to>
                                    </p:set>
                                    <p:animEffect transition="in" filter="wipe(down)">
                                      <p:cBhvr>
                                        <p:cTn id="53" dur="500"/>
                                        <p:tgtEl>
                                          <p:spTgt spid="2664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6656"/>
                                        </p:tgtEl>
                                        <p:attrNameLst>
                                          <p:attrName>style.visibility</p:attrName>
                                        </p:attrNameLst>
                                      </p:cBhvr>
                                      <p:to>
                                        <p:strVal val="visible"/>
                                      </p:to>
                                    </p:set>
                                    <p:animEffect transition="in" filter="wipe(down)">
                                      <p:cBhvr>
                                        <p:cTn id="58" dur="500"/>
                                        <p:tgtEl>
                                          <p:spTgt spid="26656"/>
                                        </p:tgtEl>
                                      </p:cBhvr>
                                    </p:animEffect>
                                  </p:childTnLst>
                                </p:cTn>
                              </p:par>
                              <p:par>
                                <p:cTn id="59" presetID="3" presetClass="entr" presetSubtype="10" fill="hold" nodeType="withEffect">
                                  <p:stCondLst>
                                    <p:cond delay="0"/>
                                  </p:stCondLst>
                                  <p:childTnLst>
                                    <p:set>
                                      <p:cBhvr>
                                        <p:cTn id="60" dur="1" fill="hold">
                                          <p:stCondLst>
                                            <p:cond delay="0"/>
                                          </p:stCondLst>
                                        </p:cTn>
                                        <p:tgtEl>
                                          <p:spTgt spid="25606"/>
                                        </p:tgtEl>
                                        <p:attrNameLst>
                                          <p:attrName>style.visibility</p:attrName>
                                        </p:attrNameLst>
                                      </p:cBhvr>
                                      <p:to>
                                        <p:strVal val="visible"/>
                                      </p:to>
                                    </p:set>
                                    <p:animEffect transition="in" filter="blinds(horizontal)">
                                      <p:cBhvr>
                                        <p:cTn id="61" dur="500"/>
                                        <p:tgtEl>
                                          <p:spTgt spid="2560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651"/>
                                        </p:tgtEl>
                                        <p:attrNameLst>
                                          <p:attrName>style.visibility</p:attrName>
                                        </p:attrNameLst>
                                      </p:cBhvr>
                                      <p:to>
                                        <p:strVal val="visible"/>
                                      </p:to>
                                    </p:set>
                                    <p:animEffect transition="in" filter="wipe(down)">
                                      <p:cBhvr>
                                        <p:cTn id="66" dur="500"/>
                                        <p:tgtEl>
                                          <p:spTgt spid="2665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6647"/>
                                        </p:tgtEl>
                                        <p:attrNameLst>
                                          <p:attrName>style.visibility</p:attrName>
                                        </p:attrNameLst>
                                      </p:cBhvr>
                                      <p:to>
                                        <p:strVal val="visible"/>
                                      </p:to>
                                    </p:set>
                                    <p:animEffect transition="in" filter="wipe(up)">
                                      <p:cBhvr>
                                        <p:cTn id="71" dur="500"/>
                                        <p:tgtEl>
                                          <p:spTgt spid="2664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652"/>
                                        </p:tgtEl>
                                        <p:attrNameLst>
                                          <p:attrName>style.visibility</p:attrName>
                                        </p:attrNameLst>
                                      </p:cBhvr>
                                      <p:to>
                                        <p:strVal val="visible"/>
                                      </p:to>
                                    </p:set>
                                    <p:animEffect transition="in" filter="wipe(down)">
                                      <p:cBhvr>
                                        <p:cTn id="74" dur="500"/>
                                        <p:tgtEl>
                                          <p:spTgt spid="26652"/>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6654"/>
                                        </p:tgtEl>
                                        <p:attrNameLst>
                                          <p:attrName>style.visibility</p:attrName>
                                        </p:attrNameLst>
                                      </p:cBhvr>
                                      <p:to>
                                        <p:strVal val="visible"/>
                                      </p:to>
                                    </p:set>
                                    <p:animEffect transition="in" filter="wipe(down)">
                                      <p:cBhvr>
                                        <p:cTn id="77" dur="500"/>
                                        <p:tgtEl>
                                          <p:spTgt spid="2665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653"/>
                                        </p:tgtEl>
                                        <p:attrNameLst>
                                          <p:attrName>style.visibility</p:attrName>
                                        </p:attrNameLst>
                                      </p:cBhvr>
                                      <p:to>
                                        <p:strVal val="visible"/>
                                      </p:to>
                                    </p:set>
                                    <p:animEffect transition="in" filter="wipe(down)">
                                      <p:cBhvr>
                                        <p:cTn id="80" dur="500"/>
                                        <p:tgtEl>
                                          <p:spTgt spid="2665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6650"/>
                                        </p:tgtEl>
                                        <p:attrNameLst>
                                          <p:attrName>style.visibility</p:attrName>
                                        </p:attrNameLst>
                                      </p:cBhvr>
                                      <p:to>
                                        <p:strVal val="visible"/>
                                      </p:to>
                                    </p:set>
                                    <p:animEffect transition="in" filter="wipe(down)">
                                      <p:cBhvr>
                                        <p:cTn id="85" dur="500"/>
                                        <p:tgtEl>
                                          <p:spTgt spid="26650"/>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10597"/>
                                        </p:tgtEl>
                                        <p:attrNameLst>
                                          <p:attrName>style.visibility</p:attrName>
                                        </p:attrNameLst>
                                      </p:cBhvr>
                                      <p:to>
                                        <p:strVal val="visible"/>
                                      </p:to>
                                    </p:set>
                                    <p:animEffect transition="in" filter="blinds(horizontal)">
                                      <p:cBhvr>
                                        <p:cTn id="90"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4" grpId="0"/>
      <p:bldP spid="26645" grpId="0"/>
      <p:bldP spid="26646" grpId="0"/>
      <p:bldP spid="26648" grpId="0"/>
      <p:bldP spid="26650" grpId="0" bldLvl="0" animBg="1"/>
      <p:bldP spid="26651" grpId="0"/>
      <p:bldP spid="26652" grpId="0"/>
      <p:bldP spid="26653" grpId="0"/>
      <p:bldP spid="26654" grpId="0"/>
      <p:bldP spid="26656" grpId="0" bldLvl="0" animBg="1"/>
      <p:bldP spid="34" grpId="0" bldLvl="0" animBg="1"/>
      <p:bldP spid="11059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9111" y="286385"/>
            <a:ext cx="8915478" cy="1509395"/>
          </a:xfrm>
          <a:ln w="28575" cmpd="sng">
            <a:solidFill>
              <a:schemeClr val="accent1">
                <a:shade val="50000"/>
              </a:schemeClr>
            </a:solidFill>
            <a:prstDash val="solid"/>
          </a:ln>
        </p:spPr>
        <p:txBody>
          <a:bodyPr/>
          <a:lstStyle/>
          <a:p>
            <a:pPr marL="0" indent="0">
              <a:buNone/>
            </a:pPr>
            <a:r>
              <a:rPr lang="zh-CN" altLang="en-US" sz="2800" b="1" dirty="0"/>
              <a:t>【延伸思考】</a:t>
            </a:r>
          </a:p>
          <a:p>
            <a:pPr marL="0" indent="0">
              <a:buNone/>
            </a:pPr>
            <a:r>
              <a:rPr lang="en-US" altLang="zh-CN" sz="2800" b="1" dirty="0"/>
              <a:t>      </a:t>
            </a:r>
            <a:r>
              <a:rPr lang="zh-CN" altLang="en-US" sz="2800" b="1" dirty="0"/>
              <a:t>溶液、胶体、浊液，这三者之间能否相互转化？</a:t>
            </a:r>
          </a:p>
        </p:txBody>
      </p:sp>
      <p:sp>
        <p:nvSpPr>
          <p:cNvPr id="4" name="文本框 3"/>
          <p:cNvSpPr txBox="1"/>
          <p:nvPr/>
        </p:nvSpPr>
        <p:spPr>
          <a:xfrm>
            <a:off x="670560" y="2068195"/>
            <a:ext cx="9001125" cy="521970"/>
          </a:xfrm>
          <a:prstGeom prst="rect">
            <a:avLst/>
          </a:prstGeom>
          <a:solidFill>
            <a:srgbClr val="044875"/>
          </a:solidFill>
        </p:spPr>
        <p:txBody>
          <a:bodyPr wrap="square" rtlCol="0">
            <a:spAutoFit/>
          </a:bodyPr>
          <a:lstStyle/>
          <a:p>
            <a:r>
              <a:rPr lang="zh-CN" altLang="en-US" sz="2800" b="1" dirty="0">
                <a:solidFill>
                  <a:schemeClr val="bg1"/>
                </a:solidFill>
              </a:rPr>
              <a:t>能相互转化，关键只要分散质离子的直径发生变化即可。</a:t>
            </a:r>
          </a:p>
        </p:txBody>
      </p:sp>
      <p:pic>
        <p:nvPicPr>
          <p:cNvPr id="2" name="图片 3" descr="textimage15.jpeg">
            <a:extLst>
              <a:ext uri="{FF2B5EF4-FFF2-40B4-BE49-F238E27FC236}">
                <a16:creationId xmlns:a16="http://schemas.microsoft.com/office/drawing/2014/main" id="{9EC0F0C1-F5E8-48FA-FD5F-E1C2F2B3E4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314" y="2786380"/>
            <a:ext cx="7507687" cy="352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391215" y="690363"/>
            <a:ext cx="11409887" cy="3905043"/>
          </a:xfrm>
          <a:prstGeom prst="rect">
            <a:avLst/>
          </a:prstGeom>
        </p:spPr>
        <p:txBody>
          <a:bodyPr>
            <a:spAutoFit/>
          </a:bodyPr>
          <a:lstStyle/>
          <a:p>
            <a:pPr algn="just">
              <a:lnSpc>
                <a:spcPct val="150000"/>
              </a:lnSpc>
              <a:spcAft>
                <a:spcPct val="0"/>
              </a:spcAft>
            </a:pP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所有分散系均属于混合物</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spcAft>
                <a:spcPct val="0"/>
              </a:spcAft>
            </a:pP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直径介于</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100 nm</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之间的粒子称为胶体</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spcAft>
                <a:spcPct val="0"/>
              </a:spcAft>
            </a:pP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sym typeface="+mn-ea"/>
              </a:rPr>
              <a:t>根据丁达尔效应将分散系分为溶液、胶体、浊液</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just">
              <a:lnSpc>
                <a:spcPct val="150000"/>
              </a:lnSpc>
              <a:spcAft>
                <a:spcPct val="0"/>
              </a:spcAft>
            </a:pP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溶液、胶体、浊液的本质区别是分散质粒子的直径大小</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spcAft>
                <a:spcPct val="0"/>
              </a:spcAft>
            </a:pP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将</a:t>
            </a:r>
            <a:r>
              <a:rPr lang="zh-CN" altLang="en-US" sz="2400" b="1" kern="100" dirty="0">
                <a:latin typeface="微软雅黑" panose="020B0503020204020204" pitchFamily="34" charset="-122"/>
                <a:ea typeface="微软雅黑" panose="020B0503020204020204" pitchFamily="34" charset="-122"/>
                <a:cs typeface="微软雅黑" panose="020B0503020204020204" pitchFamily="34" charset="-122"/>
              </a:rPr>
              <a:t>稀的</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FeCl</a:t>
            </a:r>
            <a:r>
              <a:rPr lang="en-US" altLang="zh-CN" sz="2400" b="1" kern="100" baseline="-25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溶液滴加到</a:t>
            </a:r>
            <a:r>
              <a:rPr lang="zh-CN" altLang="en-US" sz="2400" b="1" kern="100" dirty="0">
                <a:latin typeface="微软雅黑" panose="020B0503020204020204" pitchFamily="34" charset="-122"/>
                <a:ea typeface="微软雅黑" panose="020B0503020204020204" pitchFamily="34" charset="-122"/>
                <a:cs typeface="微软雅黑" panose="020B0503020204020204" pitchFamily="34" charset="-122"/>
              </a:rPr>
              <a:t>沸水</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中即可得到</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Fe(OH)</a:t>
            </a:r>
            <a:r>
              <a:rPr lang="en-US" altLang="zh-CN" sz="2400" b="1" kern="100" baseline="-25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胶体</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50000"/>
              </a:lnSpc>
              <a:spcAft>
                <a:spcPct val="0"/>
              </a:spcAft>
            </a:pPr>
            <a:r>
              <a:rPr lang="en-US"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rPr>
              <a:t>云、雾的分散质是小液滴</a:t>
            </a:r>
            <a:r>
              <a:rPr lang="en-US"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rPr>
              <a:t>故它们都是液溶胶</a:t>
            </a:r>
            <a:r>
              <a:rPr lang="en-US"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50000"/>
              </a:lnSpc>
              <a:spcAft>
                <a:spcPct val="0"/>
              </a:spcAft>
            </a:pPr>
            <a:endParaRPr lang="zh-CN"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2"/>
            </p:custDataLst>
          </p:nvPr>
        </p:nvSpPr>
        <p:spPr>
          <a:xfrm>
            <a:off x="469051" y="274697"/>
            <a:ext cx="1964690" cy="521970"/>
          </a:xfrm>
          <a:prstGeom prst="rect">
            <a:avLst/>
          </a:prstGeom>
        </p:spPr>
        <p:txBody>
          <a:bodyPr wrap="none">
            <a:spAutoFit/>
          </a:bodyPr>
          <a:lstStyle/>
          <a:p>
            <a:pPr lvl="0" algn="ctr">
              <a:tabLst>
                <a:tab pos="1890395" algn="l"/>
              </a:tabLst>
            </a:pPr>
            <a:r>
              <a:rPr lang="en-US" altLang="zh-CN" sz="2800" b="1" kern="100">
                <a:latin typeface="宋体" pitchFamily="2" charset="-122"/>
                <a:cs typeface="Courier New" panose="02070309020205020404"/>
              </a:rPr>
              <a:t>1.</a:t>
            </a:r>
            <a:r>
              <a:rPr lang="zh-CN" altLang="en-US" sz="2800" b="1" kern="100">
                <a:latin typeface="宋体" pitchFamily="2" charset="-122"/>
                <a:cs typeface="Courier New" panose="02070309020205020404"/>
              </a:rPr>
              <a:t>判断正误</a:t>
            </a:r>
            <a:endParaRPr lang="zh-CN" altLang="en-US" sz="2800" b="1" kern="100">
              <a:latin typeface="隶书" panose="02010509060101010101" pitchFamily="1" charset="-122"/>
              <a:ea typeface="隶书" panose="02010509060101010101" pitchFamily="1" charset="-122"/>
              <a:cs typeface="Courier New" panose="02070309020205020404"/>
            </a:endParaRPr>
          </a:p>
        </p:txBody>
      </p:sp>
      <p:sp>
        <p:nvSpPr>
          <p:cNvPr id="4" name="矩形 3"/>
          <p:cNvSpPr/>
          <p:nvPr>
            <p:custDataLst>
              <p:tags r:id="rId3"/>
            </p:custDataLst>
          </p:nvPr>
        </p:nvSpPr>
        <p:spPr>
          <a:xfrm>
            <a:off x="6579237" y="1153219"/>
            <a:ext cx="640715" cy="645160"/>
          </a:xfrm>
          <a:prstGeom prst="rect">
            <a:avLst/>
          </a:prstGeom>
        </p:spPr>
        <p:txBody>
          <a:bodyPr wrap="square">
            <a:spAutoFit/>
          </a:bodyPr>
          <a:lstStyle/>
          <a:p>
            <a:pPr lvl="0" algn="l">
              <a:buClrTx/>
              <a:buSzTx/>
              <a:buFontTx/>
            </a:pPr>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6" name="矩形 5"/>
          <p:cNvSpPr/>
          <p:nvPr>
            <p:custDataLst>
              <p:tags r:id="rId4"/>
            </p:custDataLst>
          </p:nvPr>
        </p:nvSpPr>
        <p:spPr>
          <a:xfrm>
            <a:off x="7450025" y="1696166"/>
            <a:ext cx="640715" cy="645160"/>
          </a:xfrm>
          <a:prstGeom prst="rect">
            <a:avLst/>
          </a:prstGeom>
        </p:spPr>
        <p:txBody>
          <a:bodyPr wrap="square">
            <a:spAutoFit/>
          </a:bodyPr>
          <a:lstStyle/>
          <a:p>
            <a:pPr lvl="0" algn="l">
              <a:buClrTx/>
              <a:buSzTx/>
              <a:buFontTx/>
            </a:pPr>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22" name="矩形 21"/>
          <p:cNvSpPr/>
          <p:nvPr>
            <p:custDataLst>
              <p:tags r:id="rId5"/>
            </p:custDataLst>
          </p:nvPr>
        </p:nvSpPr>
        <p:spPr>
          <a:xfrm>
            <a:off x="8224520" y="2798217"/>
            <a:ext cx="640715" cy="645160"/>
          </a:xfrm>
          <a:prstGeom prst="rect">
            <a:avLst/>
          </a:prstGeom>
        </p:spPr>
        <p:txBody>
          <a:bodyPr wrap="square">
            <a:spAutoFit/>
          </a:bodyPr>
          <a:lstStyle/>
          <a:p>
            <a:pPr lvl="0" algn="l">
              <a:buClrTx/>
              <a:buSzTx/>
              <a:buFontTx/>
            </a:pPr>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19" name="矩形 18"/>
          <p:cNvSpPr/>
          <p:nvPr>
            <p:custDataLst>
              <p:tags r:id="rId6"/>
            </p:custDataLst>
          </p:nvPr>
        </p:nvSpPr>
        <p:spPr>
          <a:xfrm>
            <a:off x="4396740" y="630153"/>
            <a:ext cx="575310" cy="768350"/>
          </a:xfrm>
          <a:prstGeom prst="rect">
            <a:avLst/>
          </a:prstGeom>
        </p:spPr>
        <p:txBody>
          <a:bodyPr wrap="square">
            <a:spAutoFit/>
          </a:bodyPr>
          <a:lstStyle/>
          <a:p>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rPr>
              <a:t>√</a:t>
            </a:r>
          </a:p>
        </p:txBody>
      </p:sp>
      <p:sp>
        <p:nvSpPr>
          <p:cNvPr id="21" name="矩形 20"/>
          <p:cNvSpPr/>
          <p:nvPr>
            <p:custDataLst>
              <p:tags r:id="rId7"/>
            </p:custDataLst>
          </p:nvPr>
        </p:nvSpPr>
        <p:spPr>
          <a:xfrm>
            <a:off x="8320813" y="2291349"/>
            <a:ext cx="640715" cy="645160"/>
          </a:xfrm>
          <a:prstGeom prst="rect">
            <a:avLst/>
          </a:prstGeom>
        </p:spPr>
        <p:txBody>
          <a:bodyPr wrap="square">
            <a:spAutoFit/>
          </a:bodyPr>
          <a:lstStyle/>
          <a:p>
            <a:pPr lvl="0" algn="l">
              <a:buClrTx/>
              <a:buSzTx/>
              <a:buFontTx/>
            </a:pPr>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34818" name="Text Box 2"/>
          <p:cNvSpPr txBox="1">
            <a:spLocks noChangeArrowheads="1"/>
          </p:cNvSpPr>
          <p:nvPr>
            <p:custDataLst>
              <p:tags r:id="rId8"/>
            </p:custDataLst>
          </p:nvPr>
        </p:nvSpPr>
        <p:spPr bwMode="auto">
          <a:xfrm>
            <a:off x="4396740" y="0"/>
            <a:ext cx="3827780" cy="583565"/>
          </a:xfrm>
          <a:prstGeom prst="rect">
            <a:avLst/>
          </a:prstGeom>
          <a:gradFill>
            <a:gsLst>
              <a:gs pos="0">
                <a:srgbClr val="012D86"/>
              </a:gs>
              <a:gs pos="100000">
                <a:srgbClr val="0E2557"/>
              </a:gs>
            </a:gsLst>
            <a:lin ang="5400000" scaled="0"/>
          </a:gradFill>
        </p:spPr>
        <p:txBody>
          <a:bodyPr wrap="square" rtlCol="0">
            <a:spAutoFit/>
          </a:bodyPr>
          <a:lstStyle/>
          <a:p>
            <a:pPr lvl="0" algn="ctr">
              <a:buClrTx/>
              <a:buSzTx/>
              <a:buFontTx/>
            </a:pPr>
            <a:r>
              <a:rPr lang="zh-CN" altLang="en-US" sz="3200" b="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随堂演练</a:t>
            </a:r>
          </a:p>
        </p:txBody>
      </p:sp>
      <p:sp>
        <p:nvSpPr>
          <p:cNvPr id="3" name="矩形 2">
            <a:extLst>
              <a:ext uri="{FF2B5EF4-FFF2-40B4-BE49-F238E27FC236}">
                <a16:creationId xmlns:a16="http://schemas.microsoft.com/office/drawing/2014/main" id="{B3064122-AE9B-BC3C-F458-8DA40ACC4B4B}"/>
              </a:ext>
            </a:extLst>
          </p:cNvPr>
          <p:cNvSpPr/>
          <p:nvPr>
            <p:custDataLst>
              <p:tags r:id="rId9"/>
            </p:custDataLst>
          </p:nvPr>
        </p:nvSpPr>
        <p:spPr>
          <a:xfrm>
            <a:off x="6902151" y="3347129"/>
            <a:ext cx="640715" cy="645160"/>
          </a:xfrm>
          <a:prstGeom prst="rect">
            <a:avLst/>
          </a:prstGeom>
        </p:spPr>
        <p:txBody>
          <a:bodyPr wrap="square">
            <a:spAutoFit/>
          </a:bodyPr>
          <a:lstStyle/>
          <a:p>
            <a:pPr lvl="0" algn="l">
              <a:buClrTx/>
              <a:buSzTx/>
              <a:buFontTx/>
            </a:pPr>
            <a:r>
              <a:rPr lang="en-US" altLang="zh-CN" sz="44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a:t>
            </a:r>
          </a:p>
        </p:txBody>
      </p:sp>
      <p:sp>
        <p:nvSpPr>
          <p:cNvPr id="7" name="文本框 6">
            <a:extLst>
              <a:ext uri="{FF2B5EF4-FFF2-40B4-BE49-F238E27FC236}">
                <a16:creationId xmlns:a16="http://schemas.microsoft.com/office/drawing/2014/main" id="{8AF566DB-3DD7-23B5-61B2-CDFD5987FB06}"/>
              </a:ext>
            </a:extLst>
          </p:cNvPr>
          <p:cNvSpPr txBox="1"/>
          <p:nvPr/>
        </p:nvSpPr>
        <p:spPr>
          <a:xfrm>
            <a:off x="469051" y="4276544"/>
            <a:ext cx="7465274" cy="1643527"/>
          </a:xfrm>
          <a:prstGeom prst="rect">
            <a:avLst/>
          </a:prstGeom>
          <a:noFill/>
        </p:spPr>
        <p:txBody>
          <a:bodyPr wrap="square">
            <a:spAutoFit/>
          </a:bodyPr>
          <a:lstStyle/>
          <a:p>
            <a:pPr algn="l" fontAlgn="ctr">
              <a:lnSpc>
                <a:spcPct val="120000"/>
              </a:lnSpc>
            </a:pPr>
            <a:r>
              <a:rPr lang="en-US" altLang="zh-CN" sz="2800" b="1" kern="100" dirty="0">
                <a:solidFill>
                  <a:srgbClr val="000000"/>
                </a:solidFill>
                <a:effectLst/>
                <a:latin typeface="Times New Roman" panose="02020603050405020304" pitchFamily="18" charset="0"/>
                <a:cs typeface="Times New Roman" panose="02020603050405020304" pitchFamily="18" charset="0"/>
              </a:rPr>
              <a:t>2</a:t>
            </a:r>
            <a:r>
              <a:rPr lang="zh-CN" altLang="zh-CN" sz="2800" b="1" kern="100" dirty="0">
                <a:solidFill>
                  <a:srgbClr val="000000"/>
                </a:solidFill>
                <a:effectLst/>
                <a:latin typeface="Times New Roman" panose="02020603050405020304" pitchFamily="18" charset="0"/>
                <a:cs typeface="Times New Roman" panose="02020603050405020304" pitchFamily="18" charset="0"/>
              </a:rPr>
              <a:t>．不能产生</a:t>
            </a:r>
            <a:r>
              <a:rPr lang="en-US" altLang="zh-CN" sz="2800" b="1" kern="100" dirty="0">
                <a:solidFill>
                  <a:srgbClr val="000000"/>
                </a:solidFill>
                <a:effectLst/>
                <a:latin typeface="Times New Roman" panose="02020603050405020304" pitchFamily="18" charset="0"/>
                <a:cs typeface="Times New Roman" panose="02020603050405020304" pitchFamily="18" charset="0"/>
              </a:rPr>
              <a:t>“</a:t>
            </a:r>
            <a:r>
              <a:rPr lang="zh-CN" altLang="zh-CN" sz="2800" b="1" kern="100" dirty="0">
                <a:solidFill>
                  <a:srgbClr val="000000"/>
                </a:solidFill>
                <a:effectLst/>
                <a:latin typeface="Times New Roman" panose="02020603050405020304" pitchFamily="18" charset="0"/>
                <a:cs typeface="Times New Roman" panose="02020603050405020304" pitchFamily="18" charset="0"/>
              </a:rPr>
              <a:t>丁达尔效应</a:t>
            </a:r>
            <a:r>
              <a:rPr lang="en-US" altLang="zh-CN" sz="2800" b="1" kern="100" dirty="0">
                <a:solidFill>
                  <a:srgbClr val="000000"/>
                </a:solidFill>
                <a:effectLst/>
                <a:latin typeface="Times New Roman" panose="02020603050405020304" pitchFamily="18" charset="0"/>
                <a:cs typeface="Times New Roman" panose="02020603050405020304" pitchFamily="18" charset="0"/>
              </a:rPr>
              <a:t>”</a:t>
            </a:r>
            <a:r>
              <a:rPr lang="zh-CN" altLang="zh-CN" sz="2800" b="1" kern="100" dirty="0">
                <a:solidFill>
                  <a:srgbClr val="000000"/>
                </a:solidFill>
                <a:effectLst/>
                <a:latin typeface="Times New Roman" panose="02020603050405020304" pitchFamily="18" charset="0"/>
                <a:cs typeface="Times New Roman" panose="02020603050405020304" pitchFamily="18" charset="0"/>
              </a:rPr>
              <a:t>的分散系是</a:t>
            </a:r>
            <a:r>
              <a:rPr lang="en-US" altLang="zh-CN" sz="2800" b="1" kern="100" dirty="0">
                <a:solidFill>
                  <a:srgbClr val="000000"/>
                </a:solidFill>
                <a:effectLst/>
                <a:latin typeface="Times New Roman" panose="02020603050405020304" pitchFamily="18" charset="0"/>
                <a:cs typeface="Times New Roman" panose="02020603050405020304" pitchFamily="18" charset="0"/>
              </a:rPr>
              <a:t> (       )</a:t>
            </a:r>
            <a:endParaRPr lang="zh-CN" altLang="zh-CN" sz="2800" b="1" kern="100" dirty="0">
              <a:effectLst/>
              <a:latin typeface="Times New Roman" panose="02020603050405020304" pitchFamily="18" charset="0"/>
              <a:cs typeface="Times New Roman" panose="02020603050405020304" pitchFamily="18" charset="0"/>
            </a:endParaRPr>
          </a:p>
          <a:p>
            <a:pPr marL="190500" algn="l" fontAlgn="ctr">
              <a:lnSpc>
                <a:spcPct val="120000"/>
              </a:lnSpc>
              <a:tabLst>
                <a:tab pos="1319530" algn="l"/>
                <a:tab pos="2639060" algn="l"/>
                <a:tab pos="3958590" algn="l"/>
              </a:tabLst>
            </a:pPr>
            <a:r>
              <a:rPr lang="en-US" altLang="zh-CN" sz="2800" b="1" kern="100" dirty="0">
                <a:solidFill>
                  <a:srgbClr val="000000"/>
                </a:solidFill>
                <a:effectLst/>
                <a:latin typeface="Times New Roman" panose="02020603050405020304" pitchFamily="18" charset="0"/>
                <a:cs typeface="Times New Roman" panose="02020603050405020304" pitchFamily="18" charset="0"/>
              </a:rPr>
              <a:t>A</a:t>
            </a:r>
            <a:r>
              <a:rPr lang="zh-CN" altLang="zh-CN" sz="2800" b="1" kern="100" dirty="0">
                <a:solidFill>
                  <a:srgbClr val="000000"/>
                </a:solidFill>
                <a:effectLst/>
                <a:latin typeface="Times New Roman" panose="02020603050405020304" pitchFamily="18" charset="0"/>
                <a:cs typeface="Times New Roman" panose="02020603050405020304" pitchFamily="18" charset="0"/>
              </a:rPr>
              <a:t>．蒸馏水</a:t>
            </a:r>
            <a:r>
              <a:rPr lang="en-US" altLang="zh-CN" sz="2800" b="1" kern="100" dirty="0">
                <a:solidFill>
                  <a:srgbClr val="000000"/>
                </a:solidFill>
                <a:effectLst/>
                <a:latin typeface="Times New Roman" panose="02020603050405020304" pitchFamily="18" charset="0"/>
                <a:cs typeface="Times New Roman" panose="02020603050405020304" pitchFamily="18" charset="0"/>
              </a:rPr>
              <a:t>	        B</a:t>
            </a:r>
            <a:r>
              <a:rPr lang="zh-CN" altLang="zh-CN" sz="2800" b="1" kern="100" dirty="0">
                <a:solidFill>
                  <a:srgbClr val="000000"/>
                </a:solidFill>
                <a:effectLst/>
                <a:latin typeface="Times New Roman" panose="02020603050405020304" pitchFamily="18" charset="0"/>
                <a:cs typeface="Times New Roman" panose="02020603050405020304" pitchFamily="18" charset="0"/>
              </a:rPr>
              <a:t>．硫酸铜溶液</a:t>
            </a:r>
            <a:r>
              <a:rPr lang="en-US" altLang="zh-CN" sz="2800" b="1" kern="100" dirty="0">
                <a:solidFill>
                  <a:srgbClr val="000000"/>
                </a:solidFill>
                <a:effectLst/>
                <a:latin typeface="Times New Roman" panose="02020603050405020304" pitchFamily="18" charset="0"/>
                <a:cs typeface="Times New Roman" panose="02020603050405020304" pitchFamily="18" charset="0"/>
              </a:rPr>
              <a:t>	</a:t>
            </a:r>
            <a:endParaRPr lang="en-US" altLang="zh-CN" sz="2800" b="1" kern="100" dirty="0">
              <a:solidFill>
                <a:srgbClr val="000000"/>
              </a:solidFill>
              <a:latin typeface="Times New Roman" panose="02020603050405020304" pitchFamily="18" charset="0"/>
              <a:cs typeface="Times New Roman" panose="02020603050405020304" pitchFamily="18" charset="0"/>
            </a:endParaRPr>
          </a:p>
          <a:p>
            <a:pPr marL="190500" algn="l" fontAlgn="ctr">
              <a:lnSpc>
                <a:spcPct val="120000"/>
              </a:lnSpc>
              <a:tabLst>
                <a:tab pos="1319530" algn="l"/>
                <a:tab pos="2639060" algn="l"/>
                <a:tab pos="3958590" algn="l"/>
              </a:tabLst>
            </a:pPr>
            <a:r>
              <a:rPr lang="en-US" altLang="zh-CN" sz="2800" b="1" kern="100" dirty="0">
                <a:solidFill>
                  <a:srgbClr val="000000"/>
                </a:solidFill>
                <a:effectLst/>
                <a:latin typeface="Times New Roman" panose="02020603050405020304" pitchFamily="18" charset="0"/>
                <a:cs typeface="Times New Roman" panose="02020603050405020304" pitchFamily="18" charset="0"/>
              </a:rPr>
              <a:t>C</a:t>
            </a:r>
            <a:r>
              <a:rPr lang="zh-CN" altLang="zh-CN" sz="2800" b="1" kern="100" dirty="0">
                <a:solidFill>
                  <a:srgbClr val="000000"/>
                </a:solidFill>
                <a:effectLst/>
                <a:latin typeface="Times New Roman" panose="02020603050405020304" pitchFamily="18" charset="0"/>
                <a:cs typeface="Times New Roman" panose="02020603050405020304" pitchFamily="18" charset="0"/>
              </a:rPr>
              <a:t>．淀粉溶液</a:t>
            </a:r>
            <a:r>
              <a:rPr lang="en-US" altLang="zh-CN" sz="2800" b="1" kern="100" dirty="0">
                <a:solidFill>
                  <a:srgbClr val="000000"/>
                </a:solidFill>
                <a:effectLst/>
                <a:latin typeface="Times New Roman" panose="02020603050405020304" pitchFamily="18" charset="0"/>
                <a:cs typeface="Times New Roman" panose="02020603050405020304" pitchFamily="18" charset="0"/>
              </a:rPr>
              <a:t>  	        D</a:t>
            </a:r>
            <a:r>
              <a:rPr lang="zh-CN" altLang="zh-CN" sz="2800" b="1" kern="100" dirty="0">
                <a:solidFill>
                  <a:srgbClr val="000000"/>
                </a:solidFill>
                <a:effectLst/>
                <a:latin typeface="Times New Roman" panose="02020603050405020304" pitchFamily="18" charset="0"/>
                <a:cs typeface="Times New Roman" panose="02020603050405020304" pitchFamily="18" charset="0"/>
              </a:rPr>
              <a:t>．</a:t>
            </a:r>
            <a:r>
              <a:rPr lang="en-US" altLang="zh-CN" sz="2800" b="1" kern="100" dirty="0">
                <a:solidFill>
                  <a:srgbClr val="000000"/>
                </a:solidFill>
                <a:effectLst/>
                <a:latin typeface="Times New Roman" panose="02020603050405020304" pitchFamily="18" charset="0"/>
                <a:cs typeface="Times New Roman" panose="02020603050405020304" pitchFamily="18" charset="0"/>
              </a:rPr>
              <a:t>Fe(OH)</a:t>
            </a:r>
            <a:r>
              <a:rPr lang="en-US" altLang="zh-CN" sz="2800" b="1" kern="100" baseline="-25000" dirty="0">
                <a:solidFill>
                  <a:srgbClr val="000000"/>
                </a:solidFill>
                <a:effectLst/>
                <a:latin typeface="Times New Roman" panose="02020603050405020304" pitchFamily="18" charset="0"/>
                <a:cs typeface="Times New Roman" panose="02020603050405020304" pitchFamily="18" charset="0"/>
              </a:rPr>
              <a:t>3</a:t>
            </a:r>
            <a:r>
              <a:rPr lang="en-US" altLang="zh-CN" sz="2800" b="1" kern="100" dirty="0">
                <a:solidFill>
                  <a:srgbClr val="000000"/>
                </a:solidFill>
                <a:effectLst/>
                <a:latin typeface="Times New Roman" panose="02020603050405020304" pitchFamily="18" charset="0"/>
                <a:cs typeface="Times New Roman" panose="02020603050405020304" pitchFamily="18" charset="0"/>
              </a:rPr>
              <a:t> </a:t>
            </a:r>
            <a:r>
              <a:rPr lang="zh-CN" altLang="zh-CN" sz="2800" b="1" kern="100" dirty="0">
                <a:solidFill>
                  <a:srgbClr val="000000"/>
                </a:solidFill>
                <a:effectLst/>
                <a:latin typeface="Times New Roman" panose="02020603050405020304" pitchFamily="18" charset="0"/>
                <a:cs typeface="Times New Roman" panose="02020603050405020304" pitchFamily="18" charset="0"/>
              </a:rPr>
              <a:t>胶体</a:t>
            </a:r>
            <a:endParaRPr lang="zh-CN" altLang="zh-CN" sz="2800" b="1" kern="100" dirty="0">
              <a:effectLst/>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058C3BA-48C8-06C5-7E42-9A97E8A874E1}"/>
              </a:ext>
            </a:extLst>
          </p:cNvPr>
          <p:cNvSpPr/>
          <p:nvPr>
            <p:custDataLst>
              <p:tags r:id="rId10"/>
            </p:custDataLst>
          </p:nvPr>
        </p:nvSpPr>
        <p:spPr>
          <a:xfrm>
            <a:off x="6683076" y="4276544"/>
            <a:ext cx="640715" cy="646331"/>
          </a:xfrm>
          <a:prstGeom prst="rect">
            <a:avLst/>
          </a:prstGeom>
        </p:spPr>
        <p:txBody>
          <a:bodyPr wrap="square">
            <a:spAutoFit/>
          </a:bodyPr>
          <a:lstStyle/>
          <a:p>
            <a:pPr lvl="0" algn="l">
              <a:buClrTx/>
              <a:buSzTx/>
              <a:buFontTx/>
            </a:pPr>
            <a:r>
              <a:rPr lang="en-US" altLang="zh-CN" sz="3600" b="1" kern="1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Times New Roman" panose="02020603050405020304" charset="0"/>
                <a:sym typeface="+mn-ea"/>
              </a:rPr>
              <a:t>B</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19" grpId="0"/>
      <p:bldP spid="21" grpId="0"/>
      <p:bldP spid="3"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custDataLst>
              <p:tags r:id="rId1"/>
            </p:custDataLst>
          </p:nvPr>
        </p:nvSpPr>
        <p:spPr bwMode="auto">
          <a:xfrm>
            <a:off x="4396740" y="0"/>
            <a:ext cx="3827780" cy="583565"/>
          </a:xfrm>
          <a:prstGeom prst="rect">
            <a:avLst/>
          </a:prstGeom>
          <a:gradFill>
            <a:gsLst>
              <a:gs pos="0">
                <a:srgbClr val="012D86"/>
              </a:gs>
              <a:gs pos="100000">
                <a:srgbClr val="0E2557"/>
              </a:gs>
            </a:gsLst>
            <a:lin ang="5400000" scaled="0"/>
          </a:gradFill>
        </p:spPr>
        <p:txBody>
          <a:bodyPr wrap="square" rtlCol="0">
            <a:spAutoFit/>
          </a:bodyPr>
          <a:lstStyle/>
          <a:p>
            <a:pPr lvl="0" algn="ctr">
              <a:buClrTx/>
              <a:buSzTx/>
              <a:buFontTx/>
            </a:pPr>
            <a:r>
              <a:rPr lang="zh-CN" altLang="en-US" sz="3200" b="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随堂演练</a:t>
            </a:r>
          </a:p>
        </p:txBody>
      </p:sp>
      <p:sp>
        <p:nvSpPr>
          <p:cNvPr id="2" name="矩形 1"/>
          <p:cNvSpPr/>
          <p:nvPr>
            <p:custDataLst>
              <p:tags r:id="rId2"/>
            </p:custDataLst>
          </p:nvPr>
        </p:nvSpPr>
        <p:spPr>
          <a:xfrm>
            <a:off x="247332" y="1189355"/>
            <a:ext cx="11697335" cy="3952364"/>
          </a:xfrm>
          <a:prstGeom prst="rect">
            <a:avLst/>
          </a:prstGeom>
        </p:spPr>
        <p:txBody>
          <a:bodyPr wrap="square">
            <a:spAutoFit/>
          </a:bodyPr>
          <a:lstStyle/>
          <a:p>
            <a:pPr algn="just">
              <a:lnSpc>
                <a:spcPct val="140000"/>
              </a:lnSpc>
              <a:spcAft>
                <a:spcPct val="0"/>
              </a:spcAft>
            </a:pPr>
            <a:r>
              <a:rPr lang="en-US" altLang="zh-CN" sz="2600" b="1" kern="100" dirty="0">
                <a:latin typeface="Times New Roman" panose="02020603050405020304" pitchFamily="18" charset="0"/>
                <a:cs typeface="Times New Roman" panose="02020603050405020304" pitchFamily="18" charset="0"/>
              </a:rPr>
              <a:t>3. </a:t>
            </a:r>
            <a:r>
              <a:rPr lang="zh-CN" altLang="zh-CN" sz="2600" b="1" kern="100" dirty="0">
                <a:latin typeface="Times New Roman" panose="02020603050405020304" pitchFamily="18" charset="0"/>
                <a:cs typeface="Times New Roman" panose="02020603050405020304" pitchFamily="18" charset="0"/>
              </a:rPr>
              <a:t>将</a:t>
            </a:r>
            <a:r>
              <a:rPr lang="en-US" altLang="zh-CN" sz="2600" b="1" kern="100" dirty="0">
                <a:latin typeface="Times New Roman" panose="02020603050405020304" pitchFamily="18" charset="0"/>
                <a:cs typeface="Times New Roman" panose="02020603050405020304" pitchFamily="18" charset="0"/>
              </a:rPr>
              <a:t>FeSO</a:t>
            </a:r>
            <a:r>
              <a:rPr lang="en-US" altLang="zh-CN" sz="2600" b="1" kern="100" baseline="-25000" dirty="0">
                <a:latin typeface="Times New Roman" panose="02020603050405020304" pitchFamily="18" charset="0"/>
                <a:cs typeface="Times New Roman" panose="02020603050405020304" pitchFamily="18" charset="0"/>
              </a:rPr>
              <a:t>4</a:t>
            </a:r>
            <a:r>
              <a:rPr lang="zh-CN" altLang="zh-CN" sz="2600" b="1" kern="100" dirty="0">
                <a:latin typeface="Times New Roman" panose="02020603050405020304" pitchFamily="18" charset="0"/>
                <a:cs typeface="Times New Roman" panose="02020603050405020304" pitchFamily="18" charset="0"/>
              </a:rPr>
              <a:t>和</a:t>
            </a:r>
            <a:r>
              <a:rPr lang="en-US" altLang="zh-CN" sz="2600" b="1" kern="100" dirty="0">
                <a:latin typeface="Times New Roman" panose="02020603050405020304" pitchFamily="18" charset="0"/>
                <a:cs typeface="Times New Roman" panose="02020603050405020304" pitchFamily="18" charset="0"/>
              </a:rPr>
              <a:t>Fe</a:t>
            </a:r>
            <a:r>
              <a:rPr lang="en-US" altLang="zh-CN" sz="2600" b="1" kern="100" baseline="-25000" dirty="0">
                <a:latin typeface="Times New Roman" panose="02020603050405020304" pitchFamily="18" charset="0"/>
                <a:cs typeface="Times New Roman" panose="02020603050405020304" pitchFamily="18" charset="0"/>
              </a:rPr>
              <a:t>2</a:t>
            </a:r>
            <a:r>
              <a:rPr lang="en-US" altLang="zh-CN" sz="2600" b="1" kern="100" dirty="0">
                <a:latin typeface="Times New Roman" panose="02020603050405020304" pitchFamily="18" charset="0"/>
                <a:cs typeface="Times New Roman" panose="02020603050405020304" pitchFamily="18" charset="0"/>
              </a:rPr>
              <a:t>(SO</a:t>
            </a:r>
            <a:r>
              <a:rPr lang="en-US" altLang="zh-CN" sz="2600" b="1" kern="100" baseline="-25000" dirty="0">
                <a:latin typeface="Times New Roman" panose="02020603050405020304" pitchFamily="18" charset="0"/>
                <a:cs typeface="Times New Roman" panose="02020603050405020304" pitchFamily="18" charset="0"/>
              </a:rPr>
              <a:t>4</a:t>
            </a:r>
            <a:r>
              <a:rPr lang="en-US" altLang="zh-CN" sz="2600" b="1" kern="100" dirty="0">
                <a:latin typeface="Times New Roman" panose="02020603050405020304" pitchFamily="18" charset="0"/>
                <a:cs typeface="Times New Roman" panose="02020603050405020304" pitchFamily="18" charset="0"/>
              </a:rPr>
              <a:t>)</a:t>
            </a:r>
            <a:r>
              <a:rPr lang="en-US" altLang="zh-CN" sz="2600" b="1" kern="100" baseline="-25000" dirty="0">
                <a:latin typeface="Times New Roman" panose="02020603050405020304" pitchFamily="18" charset="0"/>
                <a:cs typeface="Times New Roman" panose="02020603050405020304" pitchFamily="18" charset="0"/>
              </a:rPr>
              <a:t>3</a:t>
            </a:r>
            <a:r>
              <a:rPr lang="zh-CN" altLang="zh-CN" sz="2600" b="1" kern="100" dirty="0">
                <a:latin typeface="Times New Roman" panose="02020603050405020304" pitchFamily="18" charset="0"/>
                <a:cs typeface="Times New Roman" panose="02020603050405020304" pitchFamily="18" charset="0"/>
              </a:rPr>
              <a:t>溶液混合，再滴入稍过量的</a:t>
            </a:r>
            <a:r>
              <a:rPr lang="en-US" altLang="zh-CN" sz="2600" b="1" kern="100" dirty="0">
                <a:latin typeface="Times New Roman" panose="02020603050405020304" pitchFamily="18" charset="0"/>
                <a:cs typeface="Times New Roman" panose="02020603050405020304" pitchFamily="18" charset="0"/>
              </a:rPr>
              <a:t>NaOH</a:t>
            </a:r>
            <a:r>
              <a:rPr lang="zh-CN" altLang="zh-CN" sz="2600" b="1" kern="100" dirty="0">
                <a:latin typeface="Times New Roman" panose="02020603050405020304" pitchFamily="18" charset="0"/>
                <a:cs typeface="Times New Roman" panose="02020603050405020304" pitchFamily="18" charset="0"/>
              </a:rPr>
              <a:t>溶液，随后加入油酸</a:t>
            </a:r>
            <a:r>
              <a:rPr lang="zh-CN" altLang="zh-CN" sz="2600" b="1" kern="100" spc="-10" dirty="0">
                <a:latin typeface="Times New Roman" panose="02020603050405020304" pitchFamily="18" charset="0"/>
                <a:cs typeface="Times New Roman" panose="02020603050405020304" pitchFamily="18" charset="0"/>
              </a:rPr>
              <a:t>钠溶液，即可生成黑色的、分散质粒子的直径为</a:t>
            </a:r>
            <a:r>
              <a:rPr lang="en-US" altLang="zh-CN" sz="2600" b="1" kern="100" spc="-10" dirty="0">
                <a:latin typeface="Times New Roman" panose="02020603050405020304" pitchFamily="18" charset="0"/>
                <a:cs typeface="Times New Roman" panose="02020603050405020304" pitchFamily="18" charset="0"/>
              </a:rPr>
              <a:t>5.5</a:t>
            </a:r>
            <a:r>
              <a:rPr lang="zh-CN" altLang="zh-CN" sz="2600" b="1" kern="100" spc="-10" dirty="0">
                <a:latin typeface="Times New Roman" panose="02020603050405020304" pitchFamily="18" charset="0"/>
                <a:cs typeface="Times New Roman" panose="02020603050405020304" pitchFamily="18" charset="0"/>
              </a:rPr>
              <a:t>～</a:t>
            </a:r>
            <a:r>
              <a:rPr lang="en-US" altLang="zh-CN" sz="2600" b="1" kern="100" spc="-10" dirty="0">
                <a:latin typeface="Times New Roman" panose="02020603050405020304" pitchFamily="18" charset="0"/>
                <a:cs typeface="Times New Roman" panose="02020603050405020304" pitchFamily="18" charset="0"/>
              </a:rPr>
              <a:t>36 nm</a:t>
            </a:r>
            <a:r>
              <a:rPr lang="zh-CN" altLang="zh-CN" sz="2600" b="1" kern="100" spc="-10" dirty="0">
                <a:latin typeface="Times New Roman" panose="02020603050405020304" pitchFamily="18" charset="0"/>
                <a:cs typeface="Times New Roman" panose="02020603050405020304" pitchFamily="18" charset="0"/>
              </a:rPr>
              <a:t>的磁流体。下列说法中正确是</a:t>
            </a:r>
            <a:r>
              <a:rPr lang="en-US" altLang="zh-CN" sz="2600" b="1" kern="100" spc="-10" dirty="0">
                <a:latin typeface="Times New Roman" panose="02020603050405020304" pitchFamily="18" charset="0"/>
                <a:cs typeface="Times New Roman" panose="02020603050405020304" pitchFamily="18" charset="0"/>
              </a:rPr>
              <a:t>(         )</a:t>
            </a:r>
            <a:endParaRPr lang="zh-CN" altLang="zh-CN" sz="2600" b="1" kern="100" dirty="0">
              <a:latin typeface="Times New Roman" panose="02020603050405020304" pitchFamily="18" charset="0"/>
              <a:cs typeface="Times New Roman" panose="02020603050405020304" pitchFamily="18" charset="0"/>
            </a:endParaRPr>
          </a:p>
          <a:p>
            <a:pPr algn="just">
              <a:lnSpc>
                <a:spcPct val="140000"/>
              </a:lnSpc>
              <a:spcAft>
                <a:spcPct val="0"/>
              </a:spcAft>
            </a:pPr>
            <a:r>
              <a:rPr lang="en-US" altLang="zh-CN" sz="2600" b="1" kern="100" dirty="0">
                <a:latin typeface="Times New Roman" panose="02020603050405020304" pitchFamily="18" charset="0"/>
                <a:cs typeface="Times New Roman" panose="02020603050405020304" pitchFamily="18" charset="0"/>
              </a:rPr>
              <a:t>  A.</a:t>
            </a:r>
            <a:r>
              <a:rPr lang="zh-CN" altLang="zh-CN" sz="2600" b="1" kern="100" dirty="0">
                <a:latin typeface="Times New Roman" panose="02020603050405020304" pitchFamily="18" charset="0"/>
                <a:cs typeface="Times New Roman" panose="02020603050405020304" pitchFamily="18" charset="0"/>
              </a:rPr>
              <a:t>所得到的分散系属于溶液</a:t>
            </a:r>
          </a:p>
          <a:p>
            <a:pPr algn="just">
              <a:lnSpc>
                <a:spcPct val="140000"/>
              </a:lnSpc>
              <a:spcAft>
                <a:spcPct val="0"/>
              </a:spcAft>
            </a:pPr>
            <a:r>
              <a:rPr lang="en-US" altLang="zh-CN" sz="2600" b="1" kern="100" dirty="0">
                <a:latin typeface="Times New Roman" panose="02020603050405020304" pitchFamily="18" charset="0"/>
                <a:cs typeface="Times New Roman" panose="02020603050405020304" pitchFamily="18" charset="0"/>
              </a:rPr>
              <a:t>  B.</a:t>
            </a:r>
            <a:r>
              <a:rPr lang="zh-CN" altLang="zh-CN" sz="2600" b="1" kern="100" dirty="0">
                <a:latin typeface="Times New Roman" panose="02020603050405020304" pitchFamily="18" charset="0"/>
                <a:cs typeface="Times New Roman" panose="02020603050405020304" pitchFamily="18" charset="0"/>
              </a:rPr>
              <a:t>用一束光照射该分散系时，可以看到一条光亮的</a:t>
            </a:r>
            <a:r>
              <a:rPr lang="en-US" altLang="zh-CN" sz="2600" b="1" kern="100" dirty="0">
                <a:latin typeface="Times New Roman" panose="02020603050405020304" pitchFamily="18" charset="0"/>
                <a:cs typeface="Times New Roman" panose="02020603050405020304" pitchFamily="18" charset="0"/>
              </a:rPr>
              <a:t>“</a:t>
            </a:r>
            <a:r>
              <a:rPr lang="zh-CN" altLang="zh-CN" sz="2600" b="1" kern="100" dirty="0">
                <a:latin typeface="Times New Roman" panose="02020603050405020304" pitchFamily="18" charset="0"/>
                <a:cs typeface="Times New Roman" panose="02020603050405020304" pitchFamily="18" charset="0"/>
              </a:rPr>
              <a:t>通路</a:t>
            </a:r>
            <a:r>
              <a:rPr lang="en-US" altLang="zh-CN" sz="2600" b="1" kern="100" dirty="0">
                <a:latin typeface="Times New Roman" panose="02020603050405020304" pitchFamily="18" charset="0"/>
                <a:cs typeface="Times New Roman" panose="02020603050405020304" pitchFamily="18" charset="0"/>
              </a:rPr>
              <a:t>”</a:t>
            </a:r>
            <a:endParaRPr lang="zh-CN" altLang="zh-CN" sz="2600" b="1" kern="100" dirty="0">
              <a:latin typeface="Times New Roman" panose="02020603050405020304" pitchFamily="18" charset="0"/>
              <a:cs typeface="Times New Roman" panose="02020603050405020304" pitchFamily="18" charset="0"/>
            </a:endParaRPr>
          </a:p>
          <a:p>
            <a:pPr algn="just">
              <a:lnSpc>
                <a:spcPct val="140000"/>
              </a:lnSpc>
              <a:spcAft>
                <a:spcPct val="0"/>
              </a:spcAft>
            </a:pPr>
            <a:r>
              <a:rPr lang="en-US" altLang="zh-CN" sz="2600" b="1" kern="100" dirty="0">
                <a:latin typeface="Times New Roman" panose="02020603050405020304" pitchFamily="18" charset="0"/>
                <a:cs typeface="Times New Roman" panose="02020603050405020304" pitchFamily="18" charset="0"/>
              </a:rPr>
              <a:t>  C.</a:t>
            </a:r>
            <a:r>
              <a:rPr lang="zh-CN" altLang="zh-CN" sz="2600" b="1" kern="100" dirty="0">
                <a:latin typeface="Times New Roman" panose="02020603050405020304" pitchFamily="18" charset="0"/>
                <a:cs typeface="Times New Roman" panose="02020603050405020304" pitchFamily="18" charset="0"/>
              </a:rPr>
              <a:t>该分散质粒子不能透过滤纸</a:t>
            </a:r>
          </a:p>
          <a:p>
            <a:pPr algn="just">
              <a:lnSpc>
                <a:spcPct val="140000"/>
              </a:lnSpc>
              <a:spcAft>
                <a:spcPct val="0"/>
              </a:spcAft>
            </a:pPr>
            <a:r>
              <a:rPr lang="en-US" altLang="zh-CN" sz="2600" b="1" kern="100" dirty="0">
                <a:latin typeface="Times New Roman" panose="02020603050405020304" pitchFamily="18" charset="0"/>
                <a:cs typeface="Times New Roman" panose="02020603050405020304" pitchFamily="18" charset="0"/>
              </a:rPr>
              <a:t>  D.</a:t>
            </a:r>
            <a:r>
              <a:rPr lang="zh-CN" altLang="zh-CN" sz="2600" b="1" kern="100" dirty="0">
                <a:latin typeface="Times New Roman" panose="02020603050405020304" pitchFamily="18" charset="0"/>
                <a:cs typeface="Times New Roman" panose="02020603050405020304" pitchFamily="18" charset="0"/>
              </a:rPr>
              <a:t>该分散系的分散质为</a:t>
            </a:r>
            <a:r>
              <a:rPr lang="en-US" altLang="zh-CN" sz="2600" b="1" kern="100" dirty="0">
                <a:latin typeface="Times New Roman" panose="02020603050405020304" pitchFamily="18" charset="0"/>
                <a:cs typeface="Times New Roman" panose="02020603050405020304" pitchFamily="18" charset="0"/>
              </a:rPr>
              <a:t>Fe(OH)</a:t>
            </a:r>
            <a:r>
              <a:rPr lang="en-US" altLang="zh-CN" sz="2600" b="1" kern="100" baseline="-25000" dirty="0">
                <a:latin typeface="Times New Roman" panose="02020603050405020304" pitchFamily="18" charset="0"/>
                <a:cs typeface="Times New Roman" panose="02020603050405020304" pitchFamily="18" charset="0"/>
              </a:rPr>
              <a:t>3</a:t>
            </a:r>
            <a:endParaRPr lang="zh-CN" altLang="zh-CN" sz="2600" b="1" kern="100" dirty="0">
              <a:effectLst/>
              <a:latin typeface="Times New Roman" panose="02020603050405020304" pitchFamily="18" charset="0"/>
              <a:cs typeface="Times New Roman" panose="02020603050405020304" pitchFamily="18" charset="0"/>
            </a:endParaRPr>
          </a:p>
        </p:txBody>
      </p:sp>
      <p:sp>
        <p:nvSpPr>
          <p:cNvPr id="90118" name="Text Box 6"/>
          <p:cNvSpPr txBox="1">
            <a:spLocks noChangeArrowheads="1"/>
          </p:cNvSpPr>
          <p:nvPr>
            <p:custDataLst>
              <p:tags r:id="rId3"/>
            </p:custDataLst>
          </p:nvPr>
        </p:nvSpPr>
        <p:spPr bwMode="auto">
          <a:xfrm>
            <a:off x="1590992" y="2227497"/>
            <a:ext cx="60833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120000"/>
              </a:lnSpc>
              <a:buFont typeface="Arial" panose="020B0604020202020204" pitchFamily="34" charset="0"/>
              <a:buNone/>
            </a:pPr>
            <a:r>
              <a:rPr lang="en-US" altLang="zh-CN" sz="3600" b="1"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mn-ea"/>
                <a:sym typeface="+mn-lt"/>
              </a:rPr>
              <a:t>B</a:t>
            </a:r>
          </a:p>
        </p:txBody>
      </p:sp>
    </p:spTree>
    <p:extLst>
      <p:ext uri="{BB962C8B-B14F-4D97-AF65-F5344CB8AC3E}">
        <p14:creationId xmlns:p14="http://schemas.microsoft.com/office/powerpoint/2010/main" val="2360786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118"/>
                                        </p:tgtEl>
                                        <p:attrNameLst>
                                          <p:attrName>style.visibility</p:attrName>
                                        </p:attrNameLst>
                                      </p:cBhvr>
                                      <p:to>
                                        <p:strVal val="visible"/>
                                      </p:to>
                                    </p:set>
                                    <p:animEffect transition="in" filter="dissolve">
                                      <p:cBhvr>
                                        <p:cTn id="7" dur="10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7DE746-8143-E9CC-97EC-E866F67A6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792" y="177834"/>
            <a:ext cx="3970158" cy="6302745"/>
          </a:xfrm>
          <a:prstGeom prst="rect">
            <a:avLst/>
          </a:prstGeom>
        </p:spPr>
      </p:pic>
      <p:pic>
        <p:nvPicPr>
          <p:cNvPr id="7" name="图片 6">
            <a:extLst>
              <a:ext uri="{FF2B5EF4-FFF2-40B4-BE49-F238E27FC236}">
                <a16:creationId xmlns:a16="http://schemas.microsoft.com/office/drawing/2014/main" id="{F228E7C9-D9BE-3B23-DE69-0B515E402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657" y="680912"/>
            <a:ext cx="4258967" cy="5813985"/>
          </a:xfrm>
          <a:prstGeom prst="rect">
            <a:avLst/>
          </a:prstGeom>
        </p:spPr>
      </p:pic>
    </p:spTree>
    <p:extLst>
      <p:ext uri="{BB962C8B-B14F-4D97-AF65-F5344CB8AC3E}">
        <p14:creationId xmlns:p14="http://schemas.microsoft.com/office/powerpoint/2010/main" val="117077872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0" y="961534"/>
            <a:ext cx="456111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custDataLst>
              <p:tags r:id="rId2"/>
            </p:custDataLst>
          </p:nvPr>
        </p:nvGrpSpPr>
        <p:grpSpPr>
          <a:xfrm>
            <a:off x="368735" y="201387"/>
            <a:ext cx="3561008" cy="708660"/>
            <a:chOff x="1310349" y="2340429"/>
            <a:chExt cx="3561008" cy="708660"/>
          </a:xfrm>
        </p:grpSpPr>
        <p:pic>
          <p:nvPicPr>
            <p:cNvPr id="3" name="图片 2"/>
            <p:cNvPicPr>
              <a:picLocks noChangeAspect="1"/>
            </p:cNvPicPr>
            <p:nvPr>
              <p:custDataLst>
                <p:tags r:id="rId6"/>
              </p:custDataLst>
            </p:nvPr>
          </p:nvPicPr>
          <p:blipFill>
            <a:blip r:embed="rId9">
              <a:duotone>
                <a:schemeClr val="accent1">
                  <a:shade val="45000"/>
                  <a:satMod val="135000"/>
                </a:schemeClr>
                <a:prstClr val="white"/>
              </a:duotone>
            </a:blip>
            <a:srcRect r="53222"/>
            <a:stretch>
              <a:fillRect/>
            </a:stretch>
          </p:blipFill>
          <p:spPr>
            <a:xfrm>
              <a:off x="1310349" y="2340429"/>
              <a:ext cx="2192803" cy="708660"/>
            </a:xfrm>
            <a:prstGeom prst="rect">
              <a:avLst/>
            </a:prstGeom>
          </p:spPr>
        </p:pic>
        <p:pic>
          <p:nvPicPr>
            <p:cNvPr id="4" name="图片 3"/>
            <p:cNvPicPr>
              <a:picLocks noChangeAspect="1"/>
            </p:cNvPicPr>
            <p:nvPr>
              <p:custDataLst>
                <p:tags r:id="rId7"/>
              </p:custDataLst>
            </p:nvPr>
          </p:nvPicPr>
          <p:blipFill>
            <a:blip r:embed="rId9">
              <a:duotone>
                <a:schemeClr val="accent1">
                  <a:shade val="45000"/>
                  <a:satMod val="135000"/>
                </a:schemeClr>
                <a:prstClr val="white"/>
              </a:duotone>
            </a:blip>
            <a:srcRect l="73991"/>
            <a:stretch>
              <a:fillRect/>
            </a:stretch>
          </p:blipFill>
          <p:spPr>
            <a:xfrm>
              <a:off x="3652157" y="2340429"/>
              <a:ext cx="1219200" cy="708660"/>
            </a:xfrm>
            <a:prstGeom prst="rect">
              <a:avLst/>
            </a:prstGeom>
          </p:spPr>
        </p:pic>
      </p:grpSp>
      <p:sp>
        <p:nvSpPr>
          <p:cNvPr id="7" name="TextBox 2"/>
          <p:cNvSpPr txBox="1"/>
          <p:nvPr>
            <p:custDataLst>
              <p:tags r:id="rId3"/>
            </p:custDataLst>
          </p:nvPr>
        </p:nvSpPr>
        <p:spPr>
          <a:xfrm>
            <a:off x="368935" y="1350645"/>
            <a:ext cx="11617960" cy="3952240"/>
          </a:xfrm>
          <a:prstGeom prst="rect">
            <a:avLst/>
          </a:prstGeom>
          <a:noFill/>
        </p:spPr>
        <p:txBody>
          <a:bodyPr wrap="square" lIns="0" tIns="0" rIns="0" bIns="0" rtlCol="0">
            <a:spAutoFit/>
          </a:bodyPr>
          <a:lstStyle/>
          <a:p>
            <a:pPr marL="0" marR="0" lvl="0" indent="0" algn="l" defTabSz="914400" rtl="0" eaLnBrk="0" fontAlgn="auto" latinLnBrk="1" hangingPunct="0">
              <a:lnSpc>
                <a:spcPct val="150000"/>
              </a:lnSpc>
              <a:spcBef>
                <a:spcPts val="145"/>
              </a:spcBef>
              <a:spcAft>
                <a:spcPct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Arial" panose="020B0604020202020204"/>
              </a:rPr>
              <a:t>4.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将少量含有</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AlCl</a:t>
            </a:r>
            <a:r>
              <a:rPr kumimoji="0" lang="en-US" altLang="zh-CN" sz="2800" b="1" i="0" u="none" strike="noStrike" kern="0" cap="none" spc="0" normalizeH="0" baseline="-15000" noProof="0" dirty="0">
                <a:ln>
                  <a:noFill/>
                </a:ln>
                <a:solidFill>
                  <a:srgbClr val="000000"/>
                </a:solidFill>
                <a:effectLst/>
                <a:uLnTx/>
                <a:uFillTx/>
                <a:latin typeface="Times New Roman" panose="02020603050405020304" pitchFamily="65" charset="-122"/>
                <a:ea typeface="宋体"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的泥沙倒入</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120 mL</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的水中，充分搅拌后，注入如图所 示装置中</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刚好盛满</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，静置一段时间后</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下列说法中不正确的是</a:t>
            </a:r>
            <a:r>
              <a:rPr kumimoji="0" lang="zh-CN" altLang="en-US" sz="2800" b="1" i="0" u="none" strike="noStrike" kern="0" cap="none" spc="567" normalizeH="0" baseline="0" noProof="0" dirty="0">
                <a:ln>
                  <a:noFill/>
                </a:ln>
                <a:solidFill>
                  <a:srgbClr val="000000"/>
                </a:solidFill>
                <a:effectLst/>
                <a:uLnTx/>
                <a:uFillTx/>
                <a:latin typeface="Times New Roman" panose="02020603050405020304" pitchFamily="65" charset="-122"/>
                <a:ea typeface="宋体" pitchFamily="2" charset="-122"/>
                <a:cs typeface="+mn-cs"/>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 溶液和胶体中分散质粒子都能透过滤纸</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B. 溶液中分散质粒子能透过半透膜</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C. 用激光笔照射中层分散系,在侧面能看到一条光亮的通路</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D. Cl</a:t>
            </a:r>
            <a:r>
              <a:rPr kumimoji="0" lang="zh-CN" altLang="en-US" sz="2800" b="1" i="0" u="none" strike="noStrike" kern="0" cap="none" spc="0" normalizeH="0" baseline="59000" noProof="0" dirty="0">
                <a:ln>
                  <a:noFill/>
                </a:ln>
                <a:solidFill>
                  <a:srgbClr val="000000"/>
                </a:solidFill>
                <a:effectLst/>
                <a:uLnTx/>
                <a:uFillTx/>
                <a:latin typeface="楷体" panose="02010609060101010101" pitchFamily="49" charset="-122"/>
                <a:ea typeface="楷体" panose="02010609060101010101" pitchFamily="49" charset="-122"/>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仅存在于下层的分散系中</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p:txBody>
      </p:sp>
      <p:sp>
        <p:nvSpPr>
          <p:cNvPr id="13" name="文本框 12"/>
          <p:cNvSpPr txBox="1"/>
          <p:nvPr>
            <p:custDataLst>
              <p:tags r:id="rId4"/>
            </p:custDataLst>
          </p:nvPr>
        </p:nvSpPr>
        <p:spPr>
          <a:xfrm>
            <a:off x="10242429" y="2135189"/>
            <a:ext cx="1046673" cy="523220"/>
          </a:xfrm>
          <a:prstGeom prst="rect">
            <a:avLst/>
          </a:prstGeom>
          <a:noFill/>
        </p:spPr>
        <p:txBody>
          <a:bodyPr wrap="square">
            <a:spAutoFit/>
          </a:bodyPr>
          <a:lstStyle/>
          <a:p>
            <a:pPr lvl="1" defTabSz="914400">
              <a:defRPr/>
            </a:pPr>
            <a:r>
              <a:rPr lang="en-US" altLang="zh-CN" sz="2800" b="1" kern="0">
                <a:solidFill>
                  <a:srgbClr val="FF0000"/>
                </a:solidFill>
                <a:latin typeface="Times New Roman" panose="02020603050405020304" pitchFamily="65" charset="-122"/>
                <a:ea typeface="宋体" pitchFamily="2" charset="-122"/>
                <a:cs typeface="Arial" panose="020B0604020202020204"/>
              </a:rPr>
              <a:t>D</a:t>
            </a:r>
            <a:r>
              <a:rPr kumimoji="0" lang="zh-CN" altLang="en-US" sz="2800" b="1" i="0" u="none" strike="noStrike" kern="0" cap="none" spc="0" normalizeH="0" baseline="0" noProof="0">
                <a:ln>
                  <a:noFill/>
                </a:ln>
                <a:solidFill>
                  <a:srgbClr val="000000"/>
                </a:solidFill>
                <a:effectLst/>
                <a:uLnTx/>
                <a:uFillTx/>
                <a:latin typeface="Times New Roman" panose="02020603050405020304" pitchFamily="65" charset="-122"/>
                <a:ea typeface="宋体" pitchFamily="2" charset="-122"/>
                <a:cs typeface="Arial" panose="020B0604020202020204"/>
              </a:rPr>
              <a:t> </a:t>
            </a:r>
            <a:endParaRPr kumimoji="0" lang="zh-CN" altLang="en-US" sz="2800" b="1" i="0" u="none" strike="noStrike" kern="1200" cap="none" spc="0" normalizeH="0" baseline="0" noProof="0">
              <a:ln>
                <a:noFill/>
              </a:ln>
              <a:solidFill>
                <a:prstClr val="black"/>
              </a:solidFill>
              <a:effectLst/>
              <a:uLnTx/>
              <a:uFillTx/>
              <a:latin typeface="等线"/>
              <a:ea typeface="等线" panose="02010600030101010101" pitchFamily="2" charset="-122"/>
              <a:cs typeface="Arial" panose="020B0604020202020204"/>
            </a:endParaRPr>
          </a:p>
        </p:txBody>
      </p:sp>
      <p:pic>
        <p:nvPicPr>
          <p:cNvPr id="2" name="图片 1" descr="textimage40.jpeg"/>
          <p:cNvPicPr>
            <a:picLocks noChangeAspect="1"/>
          </p:cNvPicPr>
          <p:nvPr>
            <p:custDataLst>
              <p:tags r:id="rId5"/>
            </p:custDataLst>
          </p:nvPr>
        </p:nvPicPr>
        <p:blipFill>
          <a:blip r:embed="rId10"/>
          <a:stretch>
            <a:fillRect/>
          </a:stretch>
        </p:blipFill>
        <p:spPr>
          <a:xfrm>
            <a:off x="9759315" y="3183255"/>
            <a:ext cx="2227580" cy="28124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3F36A9-FE60-A028-4C27-1683425B5D2D}"/>
              </a:ext>
            </a:extLst>
          </p:cNvPr>
          <p:cNvSpPr txBox="1"/>
          <p:nvPr/>
        </p:nvSpPr>
        <p:spPr>
          <a:xfrm>
            <a:off x="438413" y="906792"/>
            <a:ext cx="10952226" cy="5189177"/>
          </a:xfrm>
          <a:prstGeom prst="rect">
            <a:avLst/>
          </a:prstGeom>
          <a:noFill/>
        </p:spPr>
        <p:txBody>
          <a:bodyPr wrap="square">
            <a:spAutoFit/>
          </a:bodyPr>
          <a:lstStyle/>
          <a:p>
            <a:pPr algn="l">
              <a:lnSpc>
                <a:spcPct val="150000"/>
              </a:lnSpc>
              <a:tabLst>
                <a:tab pos="1350010" algn="l"/>
                <a:tab pos="2700020" algn="l"/>
                <a:tab pos="4050030" algn="l"/>
              </a:tabLst>
            </a:pP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酸式盐是盐的一种，可看作是多元酸中的</a:t>
            </a:r>
            <a:r>
              <a:rPr lang="zh-CN" altLang="zh-CN" sz="2800" b="1" kern="100" dirty="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氢离子未被完全中和</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所得到的盐，常见的有</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NaHCO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NaHSO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KHPO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等。已知</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次磷酸</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与足量的</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NaOH</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反应</a:t>
            </a:r>
            <a:r>
              <a:rPr lang="zh-CN" altLang="zh-CN" sz="2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只生成一种盐</a:t>
            </a:r>
            <a:r>
              <a:rPr lang="en-US" altLang="zh-CN" sz="2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NaH</a:t>
            </a:r>
            <a:r>
              <a:rPr lang="en-US" altLang="zh-CN" sz="2800" b="1" kern="100" baseline="-25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b="1" kern="100" baseline="-250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，则下列说法正确的是</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tabLst>
                <a:tab pos="1350010" algn="l"/>
                <a:tab pos="2700020" algn="l"/>
                <a:tab pos="4050030" algn="l"/>
              </a:tabLst>
            </a:pP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属于二元酸</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p>
          <a:p>
            <a:pPr algn="l">
              <a:lnSpc>
                <a:spcPct val="150000"/>
              </a:lnSpc>
              <a:tabLst>
                <a:tab pos="1350010" algn="l"/>
                <a:tab pos="2700020" algn="l"/>
                <a:tab pos="4050030" algn="l"/>
              </a:tabLst>
            </a:pP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属于三元酸</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p>
          <a:p>
            <a:pPr algn="l">
              <a:lnSpc>
                <a:spcPct val="150000"/>
              </a:lnSpc>
              <a:tabLst>
                <a:tab pos="1350010" algn="l"/>
                <a:tab pos="2700020" algn="l"/>
                <a:tab pos="4050030" algn="l"/>
              </a:tabLst>
            </a:pP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C.NaH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属于酸式盐</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p>
          <a:p>
            <a:pPr algn="l">
              <a:lnSpc>
                <a:spcPct val="150000"/>
              </a:lnSpc>
              <a:tabLst>
                <a:tab pos="1350010" algn="l"/>
                <a:tab pos="2700020" algn="l"/>
                <a:tab pos="4050030" algn="l"/>
              </a:tabLst>
            </a:pP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D.NaH</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a:t>
            </a:r>
            <a:r>
              <a:rPr lang="en-US" altLang="zh-CN" sz="2800" kern="100" baseline="-25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2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属于正盐</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F2B2B252-BE01-E2AF-011F-389C064B623A}"/>
              </a:ext>
            </a:extLst>
          </p:cNvPr>
          <p:cNvPicPr>
            <a:picLocks noChangeAspect="1"/>
          </p:cNvPicPr>
          <p:nvPr/>
        </p:nvPicPr>
        <p:blipFill>
          <a:blip r:embed="rId2"/>
          <a:stretch>
            <a:fillRect/>
          </a:stretch>
        </p:blipFill>
        <p:spPr>
          <a:xfrm>
            <a:off x="610280" y="304791"/>
            <a:ext cx="6072142" cy="914479"/>
          </a:xfrm>
          <a:prstGeom prst="rect">
            <a:avLst/>
          </a:prstGeom>
        </p:spPr>
      </p:pic>
    </p:spTree>
    <p:extLst>
      <p:ext uri="{BB962C8B-B14F-4D97-AF65-F5344CB8AC3E}">
        <p14:creationId xmlns:p14="http://schemas.microsoft.com/office/powerpoint/2010/main" val="427932437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59727" y="1064072"/>
            <a:ext cx="10656498" cy="4043680"/>
          </a:xfrm>
          <a:prstGeom prst="rect">
            <a:avLst/>
          </a:prstGeom>
          <a:noFill/>
        </p:spPr>
        <p:txBody>
          <a:bodyPr wrap="square">
            <a:spAutoFit/>
          </a:bodyPr>
          <a:lstStyle/>
          <a:p>
            <a:pPr marL="0" marR="0" lvl="0" indent="0" algn="l" defTabSz="914400" rtl="0" eaLnBrk="0" fontAlgn="auto" latinLnBrk="1" hangingPunct="0">
              <a:lnSpc>
                <a:spcPct val="150000"/>
              </a:lnSpc>
              <a:spcBef>
                <a:spcPts val="145"/>
              </a:spcBef>
              <a:spcAft>
                <a:spcPct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5.</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下列叙述中正确的是</a:t>
            </a:r>
            <a:r>
              <a:rPr kumimoji="0" lang="zh-CN" altLang="en-US" sz="2800" b="1" i="0" u="none" strike="noStrike" kern="0" cap="none" spc="567" normalizeH="0" baseline="0" noProof="0" dirty="0">
                <a:ln>
                  <a:noFill/>
                </a:ln>
                <a:solidFill>
                  <a:srgbClr val="000000"/>
                </a:solidFill>
                <a:effectLst/>
                <a:uLnTx/>
                <a:uFillTx/>
                <a:latin typeface="Times New Roman" panose="02020603050405020304" pitchFamily="65" charset="-122"/>
                <a:ea typeface="宋体" pitchFamily="2" charset="-122"/>
                <a:cs typeface="+mn-cs"/>
              </a:rPr>
              <a:t>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　</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65" charset="-122"/>
                <a:ea typeface="宋体" pitchFamily="2" charset="-122"/>
                <a:cs typeface="+mn-cs"/>
              </a:rPr>
              <a:t>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   )</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 FeCl</a:t>
            </a:r>
            <a:r>
              <a:rPr kumimoji="0" lang="zh-CN" altLang="en-US" sz="2800" b="1" i="0" u="none" strike="noStrike" kern="0" cap="none" spc="0" normalizeH="0" baseline="-15000" noProof="0" dirty="0">
                <a:ln>
                  <a:noFill/>
                </a:ln>
                <a:solidFill>
                  <a:srgbClr val="000000"/>
                </a:solidFill>
                <a:effectLst/>
                <a:uLnTx/>
                <a:uFillTx/>
                <a:latin typeface="Times New Roman" panose="02020603050405020304" pitchFamily="65" charset="-122"/>
                <a:ea typeface="宋体"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溶液、Fe(OH)</a:t>
            </a:r>
            <a:r>
              <a:rPr kumimoji="0" lang="zh-CN" altLang="en-US" sz="2800" b="1" i="0" u="none" strike="noStrike" kern="0" cap="none" spc="0" normalizeH="0" baseline="-15000" noProof="0" dirty="0">
                <a:ln>
                  <a:noFill/>
                </a:ln>
                <a:solidFill>
                  <a:srgbClr val="000000"/>
                </a:solidFill>
                <a:effectLst/>
                <a:uLnTx/>
                <a:uFillTx/>
                <a:latin typeface="Times New Roman" panose="02020603050405020304" pitchFamily="65" charset="-122"/>
                <a:ea typeface="宋体"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胶体与Fe(OH)</a:t>
            </a:r>
            <a:r>
              <a:rPr kumimoji="0" lang="zh-CN" altLang="en-US" sz="2800" b="1" i="0" u="none" strike="noStrike" kern="0" cap="none" spc="0" normalizeH="0" baseline="-15000" noProof="0" dirty="0">
                <a:ln>
                  <a:noFill/>
                </a:ln>
                <a:solidFill>
                  <a:srgbClr val="000000"/>
                </a:solidFill>
                <a:effectLst/>
                <a:uLnTx/>
                <a:uFillTx/>
                <a:latin typeface="Times New Roman" panose="02020603050405020304" pitchFamily="65" charset="-122"/>
                <a:ea typeface="宋体" pitchFamily="2" charset="-122"/>
                <a:cs typeface="+mn-cs"/>
              </a:rPr>
              <a:t>3</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沉淀的本质区别是有没有丁 达尔效应</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B. 石墨和金刚石均是</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C</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单质</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故两者混合后仍是纯净物</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a:t>
            </a: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C. 将几滴汽油滴入装有10 mL水的试管中,振荡后形成胶体</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a:p>
            <a:pPr marL="0" marR="0" lvl="0" indent="0" algn="l" defTabSz="914400" rtl="0" eaLnBrk="0" fontAlgn="auto" latinLnBrk="1" hangingPunct="0">
              <a:lnSpc>
                <a:spcPct val="150000"/>
              </a:lnSpc>
              <a:spcBef>
                <a:spcPts val="145"/>
              </a:spcBef>
              <a:spcAft>
                <a:spcPct val="0"/>
              </a:spcAft>
              <a:buClrTx/>
              <a:buSzTx/>
              <a:buFontTx/>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65" charset="-122"/>
                <a:ea typeface="宋体" pitchFamily="2" charset="-122"/>
                <a:cs typeface="+mn-cs"/>
              </a:rPr>
              <a:t>D. 胶体、分散系、混合物间的从属关系可用如图表示</a:t>
            </a:r>
            <a:endParaRPr kumimoji="0" lang="zh-CN" altLang="en-US" sz="2800" b="1" i="0" u="none" strike="noStrike" kern="1200" cap="none" spc="0" normalizeH="0" baseline="0" noProof="0" dirty="0">
              <a:ln>
                <a:noFill/>
              </a:ln>
              <a:solidFill>
                <a:prstClr val="black"/>
              </a:solidFill>
              <a:effectLst/>
              <a:uLnTx/>
              <a:uFillTx/>
              <a:latin typeface="Book Antiqua"/>
              <a:ea typeface="宋体" pitchFamily="2" charset="-122"/>
              <a:cs typeface="+mn-cs"/>
            </a:endParaRPr>
          </a:p>
        </p:txBody>
      </p:sp>
      <p:sp>
        <p:nvSpPr>
          <p:cNvPr id="6" name="文本框 5"/>
          <p:cNvSpPr txBox="1"/>
          <p:nvPr>
            <p:custDataLst>
              <p:tags r:id="rId2"/>
            </p:custDataLst>
          </p:nvPr>
        </p:nvSpPr>
        <p:spPr>
          <a:xfrm>
            <a:off x="4561387" y="1225678"/>
            <a:ext cx="552281" cy="52197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rgbClr val="FF0000"/>
                </a:solidFill>
                <a:effectLst/>
                <a:uLnTx/>
                <a:uFillTx/>
                <a:latin typeface="Times New Roman Bold" panose="02020603050405020304" charset="0"/>
                <a:ea typeface="宋体" pitchFamily="2" charset="-122"/>
                <a:cs typeface="Times New Roman Bold" panose="02020603050405020304" charset="0"/>
              </a:rPr>
              <a:t>D</a:t>
            </a:r>
          </a:p>
        </p:txBody>
      </p:sp>
      <p:cxnSp>
        <p:nvCxnSpPr>
          <p:cNvPr id="7" name="直接连接符 6"/>
          <p:cNvCxnSpPr/>
          <p:nvPr>
            <p:custDataLst>
              <p:tags r:id="rId3"/>
            </p:custDataLst>
          </p:nvPr>
        </p:nvCxnSpPr>
        <p:spPr>
          <a:xfrm>
            <a:off x="0" y="961534"/>
            <a:ext cx="456111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custDataLst>
              <p:tags r:id="rId4"/>
            </p:custDataLst>
          </p:nvPr>
        </p:nvGrpSpPr>
        <p:grpSpPr>
          <a:xfrm>
            <a:off x="368735" y="201387"/>
            <a:ext cx="3561008" cy="708660"/>
            <a:chOff x="1310349" y="2340429"/>
            <a:chExt cx="3561008" cy="708660"/>
          </a:xfrm>
        </p:grpSpPr>
        <p:pic>
          <p:nvPicPr>
            <p:cNvPr id="9" name="图片 8"/>
            <p:cNvPicPr>
              <a:picLocks noChangeAspect="1"/>
            </p:cNvPicPr>
            <p:nvPr>
              <p:custDataLst>
                <p:tags r:id="rId6"/>
              </p:custDataLst>
            </p:nvPr>
          </p:nvPicPr>
          <p:blipFill>
            <a:blip r:embed="rId9">
              <a:duotone>
                <a:schemeClr val="accent1">
                  <a:shade val="45000"/>
                  <a:satMod val="135000"/>
                </a:schemeClr>
                <a:prstClr val="white"/>
              </a:duotone>
            </a:blip>
            <a:srcRect r="53222"/>
            <a:stretch>
              <a:fillRect/>
            </a:stretch>
          </p:blipFill>
          <p:spPr>
            <a:xfrm>
              <a:off x="1310349" y="2340429"/>
              <a:ext cx="2192803" cy="708660"/>
            </a:xfrm>
            <a:prstGeom prst="rect">
              <a:avLst/>
            </a:prstGeom>
          </p:spPr>
        </p:pic>
        <p:pic>
          <p:nvPicPr>
            <p:cNvPr id="10" name="图片 9"/>
            <p:cNvPicPr>
              <a:picLocks noChangeAspect="1"/>
            </p:cNvPicPr>
            <p:nvPr>
              <p:custDataLst>
                <p:tags r:id="rId7"/>
              </p:custDataLst>
            </p:nvPr>
          </p:nvPicPr>
          <p:blipFill>
            <a:blip r:embed="rId9">
              <a:duotone>
                <a:schemeClr val="accent1">
                  <a:shade val="45000"/>
                  <a:satMod val="135000"/>
                </a:schemeClr>
                <a:prstClr val="white"/>
              </a:duotone>
            </a:blip>
            <a:srcRect l="73991"/>
            <a:stretch>
              <a:fillRect/>
            </a:stretch>
          </p:blipFill>
          <p:spPr>
            <a:xfrm>
              <a:off x="3652157" y="2340429"/>
              <a:ext cx="1219200" cy="708660"/>
            </a:xfrm>
            <a:prstGeom prst="rect">
              <a:avLst/>
            </a:prstGeom>
          </p:spPr>
        </p:pic>
      </p:grpSp>
      <p:pic>
        <p:nvPicPr>
          <p:cNvPr id="11" name="图片 3" descr="textimage48.jpeg"/>
          <p:cNvPicPr>
            <a:picLocks noChangeAspect="1"/>
          </p:cNvPicPr>
          <p:nvPr>
            <p:custDataLst>
              <p:tags r:id="rId5"/>
            </p:custDataLst>
          </p:nvPr>
        </p:nvPicPr>
        <p:blipFill>
          <a:blip r:embed="rId10"/>
          <a:stretch>
            <a:fillRect/>
          </a:stretch>
        </p:blipFill>
        <p:spPr>
          <a:xfrm>
            <a:off x="8731250" y="4431665"/>
            <a:ext cx="3215005" cy="1581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6FBFF28-B2A5-3E3E-548B-43F85047B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730985"/>
            <a:ext cx="11553825" cy="5935757"/>
          </a:xfrm>
          <a:prstGeom prst="rect">
            <a:avLst/>
          </a:prstGeom>
        </p:spPr>
      </p:pic>
      <p:sp>
        <p:nvSpPr>
          <p:cNvPr id="6" name="文本框 5">
            <a:extLst>
              <a:ext uri="{FF2B5EF4-FFF2-40B4-BE49-F238E27FC236}">
                <a16:creationId xmlns:a16="http://schemas.microsoft.com/office/drawing/2014/main" id="{36AA3244-0F2A-4545-B3B9-5AADEE8A6F9E}"/>
              </a:ext>
            </a:extLst>
          </p:cNvPr>
          <p:cNvSpPr txBox="1"/>
          <p:nvPr/>
        </p:nvSpPr>
        <p:spPr>
          <a:xfrm>
            <a:off x="133350" y="170423"/>
            <a:ext cx="6696075" cy="523220"/>
          </a:xfrm>
          <a:prstGeom prst="rect">
            <a:avLst/>
          </a:prstGeom>
          <a:noFill/>
        </p:spPr>
        <p:txBody>
          <a:bodyPr wrap="square" rtlCol="0">
            <a:spAutoFit/>
          </a:bodyPr>
          <a:lstStyle/>
          <a:p>
            <a:r>
              <a:rPr lang="zh-CN" altLang="en-US" sz="2800" b="1" dirty="0">
                <a:solidFill>
                  <a:srgbClr val="FF0000"/>
                </a:solidFill>
              </a:rPr>
              <a:t>作业：一份练习</a:t>
            </a:r>
            <a:r>
              <a:rPr lang="en-US" altLang="zh-CN" sz="2800" b="1" dirty="0">
                <a:solidFill>
                  <a:srgbClr val="FF0000"/>
                </a:solidFill>
              </a:rPr>
              <a:t>+</a:t>
            </a:r>
            <a:r>
              <a:rPr lang="zh-CN" altLang="en-US" sz="2800" b="1" dirty="0">
                <a:solidFill>
                  <a:srgbClr val="FF0000"/>
                </a:solidFill>
              </a:rPr>
              <a:t>预习并完成思考与讨论</a:t>
            </a:r>
          </a:p>
        </p:txBody>
      </p:sp>
    </p:spTree>
    <p:extLst>
      <p:ext uri="{BB962C8B-B14F-4D97-AF65-F5344CB8AC3E}">
        <p14:creationId xmlns:p14="http://schemas.microsoft.com/office/powerpoint/2010/main" val="157018275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992313" y="2528888"/>
            <a:ext cx="8170862" cy="768350"/>
          </a:xfrm>
          <a:prstGeom prst="rect">
            <a:avLst/>
          </a:prstGeom>
          <a:noFill/>
        </p:spPr>
        <p:txBody>
          <a:bodyPr>
            <a:spAutoFit/>
          </a:bodyPr>
          <a:lstStyle/>
          <a:p>
            <a:pPr algn="ctr" eaLnBrk="1" fontAlgn="auto" hangingPunct="1">
              <a:spcBef>
                <a:spcPct val="0"/>
              </a:spcBef>
              <a:spcAft>
                <a:spcPct val="0"/>
              </a:spcAft>
              <a:defRPr/>
            </a:pPr>
            <a:r>
              <a:rPr lang="en-US" altLang="zh-CN" sz="4400" b="1" spc="300">
                <a:solidFill>
                  <a:srgbClr val="044875"/>
                </a:solidFill>
                <a:latin typeface="微软雅黑" panose="020B0503020204020204" pitchFamily="34" charset="-122"/>
                <a:ea typeface="微软雅黑" panose="020B0503020204020204" pitchFamily="34" charset="-122"/>
              </a:rPr>
              <a:t>1.1.2 </a:t>
            </a:r>
            <a:r>
              <a:rPr lang="zh-CN" altLang="en-US" sz="4400" b="1" spc="300">
                <a:solidFill>
                  <a:srgbClr val="044875"/>
                </a:solidFill>
                <a:latin typeface="微软雅黑" panose="020B0503020204020204" pitchFamily="34" charset="-122"/>
                <a:ea typeface="微软雅黑" panose="020B0503020204020204" pitchFamily="34" charset="-122"/>
              </a:rPr>
              <a:t>物质的分散系</a:t>
            </a:r>
          </a:p>
        </p:txBody>
      </p:sp>
      <p:grpSp>
        <p:nvGrpSpPr>
          <p:cNvPr id="59" name="组合 58"/>
          <p:cNvGrpSpPr/>
          <p:nvPr/>
        </p:nvGrpSpPr>
        <p:grpSpPr>
          <a:xfrm>
            <a:off x="4154488" y="345281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9" name="矩形 8"/>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43" name="组合 42"/>
          <p:cNvGrpSpPr/>
          <p:nvPr/>
        </p:nvGrpSpPr>
        <p:grpSpPr>
          <a:xfrm>
            <a:off x="10290175" y="4325938"/>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nvGrpSpPr>
          <p:cNvPr id="44" name="组合 43"/>
          <p:cNvGrpSpPr/>
          <p:nvPr/>
        </p:nvGrpSpPr>
        <p:grpSpPr>
          <a:xfrm>
            <a:off x="792163" y="1462088"/>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4" name="矩形 5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5" name="文本框 54"/>
          <p:cNvSpPr txBox="1">
            <a:spLocks noChangeArrowheads="1"/>
          </p:cNvSpPr>
          <p:nvPr/>
        </p:nvSpPr>
        <p:spPr bwMode="auto">
          <a:xfrm>
            <a:off x="10264775" y="651986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charset="0"/>
                <a:ea typeface="宋体" pitchFamily="2" charset="-122"/>
              </a:defRPr>
            </a:lvl1pPr>
            <a:lvl2pPr marL="742950" indent="-285750">
              <a:defRPr sz="2400">
                <a:solidFill>
                  <a:schemeClr val="tx1"/>
                </a:solidFill>
                <a:latin typeface="Calibri" panose="020F0502020204030204" charset="0"/>
                <a:ea typeface="宋体" pitchFamily="2" charset="-122"/>
              </a:defRPr>
            </a:lvl2pPr>
            <a:lvl3pPr>
              <a:defRPr sz="2000">
                <a:solidFill>
                  <a:schemeClr val="tx1"/>
                </a:solidFill>
                <a:latin typeface="Calibri" panose="020F0502020204030204" charset="0"/>
                <a:ea typeface="宋体" pitchFamily="2" charset="-122"/>
              </a:defRPr>
            </a:lvl3pPr>
            <a:lvl4pPr>
              <a:defRPr>
                <a:solidFill>
                  <a:schemeClr val="tx1"/>
                </a:solidFill>
                <a:latin typeface="Calibri" panose="020F0502020204030204" charset="0"/>
                <a:ea typeface="宋体" pitchFamily="2" charset="-122"/>
              </a:defRPr>
            </a:lvl4pPr>
            <a:lvl5pPr>
              <a:defRPr>
                <a:solidFill>
                  <a:schemeClr val="tx1"/>
                </a:solidFill>
                <a:latin typeface="Calibri" panose="020F0502020204030204" charset="0"/>
                <a:ea typeface="宋体"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94724" y="1908154"/>
            <a:ext cx="5967202" cy="583565"/>
          </a:xfrm>
          <a:prstGeom prst="rect">
            <a:avLst/>
          </a:prstGeom>
          <a:blipFill dpi="0" rotWithShape="1">
            <a:blip r:embed="rId2"/>
            <a:stretch>
              <a:fillRect t="-45000"/>
            </a:stretch>
          </a:blipFill>
        </p:spPr>
        <p:txBody>
          <a:bodyPr>
            <a:spAutoFit/>
          </a:bodyPr>
          <a:lstStyle/>
          <a:p>
            <a:pPr algn="ctr" eaLnBrk="1" fontAlgn="auto" hangingPunct="1">
              <a:spcBef>
                <a:spcPct val="0"/>
              </a:spcBef>
              <a:spcAft>
                <a:spcPct val="0"/>
              </a:spcAft>
              <a:defRPr/>
            </a:pPr>
            <a:r>
              <a:rPr lang="zh-CN" altLang="en-US" sz="3200" b="1">
                <a:solidFill>
                  <a:srgbClr val="044875"/>
                </a:solidFill>
                <a:latin typeface="+mj-lt"/>
                <a:ea typeface="+mn-ea"/>
              </a:rPr>
              <a:t>必修第一册</a:t>
            </a:r>
            <a:r>
              <a:rPr lang="en-US" altLang="zh-CN" sz="3200" b="1">
                <a:solidFill>
                  <a:srgbClr val="044875"/>
                </a:solidFill>
                <a:latin typeface="+mj-lt"/>
                <a:ea typeface="+mn-ea"/>
              </a:rPr>
              <a:t>·</a:t>
            </a:r>
            <a:r>
              <a:rPr lang="zh-CN" altLang="en-US" sz="3200" b="1">
                <a:solidFill>
                  <a:srgbClr val="044875"/>
                </a:solidFill>
                <a:latin typeface="+mj-lt"/>
                <a:ea typeface="+mn-ea"/>
              </a:rPr>
              <a:t>第一章</a:t>
            </a:r>
            <a:r>
              <a:rPr lang="en-US" altLang="zh-CN" sz="3200" b="1">
                <a:solidFill>
                  <a:srgbClr val="044875"/>
                </a:solidFill>
                <a:latin typeface="+mj-lt"/>
                <a:ea typeface="+mn-ea"/>
              </a:rPr>
              <a:t>·</a:t>
            </a:r>
            <a:r>
              <a:rPr lang="zh-CN" altLang="en-US" sz="3200" b="1">
                <a:solidFill>
                  <a:srgbClr val="044875"/>
                </a:solidFill>
                <a:latin typeface="+mj-lt"/>
                <a:ea typeface="+mn-ea"/>
              </a:rPr>
              <a:t>第一节</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5"/>
          <p:cNvSpPr/>
          <p:nvPr>
            <p:custDataLst>
              <p:tags r:id="rId2"/>
            </p:custDataLst>
          </p:nvPr>
        </p:nvSpPr>
        <p:spPr>
          <a:xfrm>
            <a:off x="1594488" y="3723644"/>
            <a:ext cx="415925" cy="1050925"/>
          </a:xfrm>
          <a:custGeom>
            <a:avLst/>
            <a:gdLst>
              <a:gd name="connsiteX0" fmla="*/ 0 w 416178"/>
              <a:gd name="connsiteY0" fmla="*/ 0 h 396511"/>
              <a:gd name="connsiteX1" fmla="*/ 208089 w 416178"/>
              <a:gd name="connsiteY1" fmla="*/ 0 h 396511"/>
              <a:gd name="connsiteX2" fmla="*/ 208089 w 416178"/>
              <a:gd name="connsiteY2" fmla="*/ 396511 h 396511"/>
              <a:gd name="connsiteX3" fmla="*/ 416178 w 416178"/>
              <a:gd name="connsiteY3" fmla="*/ 396511 h 396511"/>
            </a:gdLst>
            <a:ahLst/>
            <a:cxnLst>
              <a:cxn ang="0">
                <a:pos x="connsiteX0" y="connsiteY0"/>
              </a:cxn>
              <a:cxn ang="0">
                <a:pos x="connsiteX1" y="connsiteY1"/>
              </a:cxn>
              <a:cxn ang="0">
                <a:pos x="connsiteX2" y="connsiteY2"/>
              </a:cxn>
              <a:cxn ang="0">
                <a:pos x="connsiteX3" y="connsiteY3"/>
              </a:cxn>
            </a:cxnLst>
            <a:rect l="l" t="t" r="r" b="b"/>
            <a:pathLst>
              <a:path w="416178" h="396511">
                <a:moveTo>
                  <a:pt x="0" y="0"/>
                </a:moveTo>
                <a:lnTo>
                  <a:pt x="208089" y="0"/>
                </a:lnTo>
                <a:lnTo>
                  <a:pt x="208089" y="396511"/>
                </a:lnTo>
                <a:lnTo>
                  <a:pt x="416178" y="3965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6414" tIns="183881" rIns="206414" bIns="183881"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46" name="任意多边形: 形状 6"/>
          <p:cNvSpPr/>
          <p:nvPr>
            <p:custDataLst>
              <p:tags r:id="rId3"/>
            </p:custDataLst>
          </p:nvPr>
        </p:nvSpPr>
        <p:spPr>
          <a:xfrm>
            <a:off x="8411559" y="3689059"/>
            <a:ext cx="407262" cy="2176641"/>
          </a:xfrm>
          <a:custGeom>
            <a:avLst/>
            <a:gdLst>
              <a:gd name="connsiteX0" fmla="*/ 0 w 416178"/>
              <a:gd name="connsiteY0" fmla="*/ 0 h 1189533"/>
              <a:gd name="connsiteX1" fmla="*/ 208089 w 416178"/>
              <a:gd name="connsiteY1" fmla="*/ 0 h 1189533"/>
              <a:gd name="connsiteX2" fmla="*/ 208089 w 416178"/>
              <a:gd name="connsiteY2" fmla="*/ 1189533 h 1189533"/>
              <a:gd name="connsiteX3" fmla="*/ 416178 w 416178"/>
              <a:gd name="connsiteY3" fmla="*/ 1189533 h 1189533"/>
            </a:gdLst>
            <a:ahLst/>
            <a:cxnLst>
              <a:cxn ang="0">
                <a:pos x="connsiteX0" y="connsiteY0"/>
              </a:cxn>
              <a:cxn ang="0">
                <a:pos x="connsiteX1" y="connsiteY1"/>
              </a:cxn>
              <a:cxn ang="0">
                <a:pos x="connsiteX2" y="connsiteY2"/>
              </a:cxn>
              <a:cxn ang="0">
                <a:pos x="connsiteX3" y="connsiteY3"/>
              </a:cxn>
            </a:cxnLst>
            <a:rect l="l" t="t" r="r" b="b"/>
            <a:pathLst>
              <a:path w="416178" h="1189533">
                <a:moveTo>
                  <a:pt x="0" y="0"/>
                </a:moveTo>
                <a:lnTo>
                  <a:pt x="208089" y="0"/>
                </a:lnTo>
                <a:lnTo>
                  <a:pt x="208089" y="1189533"/>
                </a:lnTo>
                <a:lnTo>
                  <a:pt x="416178" y="118953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9278" tIns="563247" rIns="189279" bIns="563247"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48" name="任意多边形: 形状 8"/>
          <p:cNvSpPr/>
          <p:nvPr>
            <p:custDataLst>
              <p:tags r:id="rId4"/>
            </p:custDataLst>
          </p:nvPr>
        </p:nvSpPr>
        <p:spPr>
          <a:xfrm>
            <a:off x="5948397" y="3407051"/>
            <a:ext cx="416179" cy="396511"/>
          </a:xfrm>
          <a:custGeom>
            <a:avLst/>
            <a:gdLst>
              <a:gd name="connsiteX0" fmla="*/ 0 w 416178"/>
              <a:gd name="connsiteY0" fmla="*/ 396511 h 396511"/>
              <a:gd name="connsiteX1" fmla="*/ 208089 w 416178"/>
              <a:gd name="connsiteY1" fmla="*/ 396511 h 396511"/>
              <a:gd name="connsiteX2" fmla="*/ 208089 w 416178"/>
              <a:gd name="connsiteY2" fmla="*/ 0 h 396511"/>
              <a:gd name="connsiteX3" fmla="*/ 416178 w 416178"/>
              <a:gd name="connsiteY3" fmla="*/ 0 h 396511"/>
            </a:gdLst>
            <a:ahLst/>
            <a:cxnLst>
              <a:cxn ang="0">
                <a:pos x="connsiteX0" y="connsiteY0"/>
              </a:cxn>
              <a:cxn ang="0">
                <a:pos x="connsiteX1" y="connsiteY1"/>
              </a:cxn>
              <a:cxn ang="0">
                <a:pos x="connsiteX2" y="connsiteY2"/>
              </a:cxn>
              <a:cxn ang="0">
                <a:pos x="connsiteX3" y="connsiteY3"/>
              </a:cxn>
            </a:cxnLst>
            <a:rect l="l" t="t" r="r" b="b"/>
            <a:pathLst>
              <a:path w="416178" h="396511">
                <a:moveTo>
                  <a:pt x="0" y="396511"/>
                </a:moveTo>
                <a:lnTo>
                  <a:pt x="208089" y="396511"/>
                </a:lnTo>
                <a:lnTo>
                  <a:pt x="208089" y="0"/>
                </a:lnTo>
                <a:lnTo>
                  <a:pt x="416178"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6414" tIns="183881" rIns="206414" bIns="183881"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49" name="任意多边形: 形状 9"/>
          <p:cNvSpPr/>
          <p:nvPr>
            <p:custDataLst>
              <p:tags r:id="rId5"/>
            </p:custDataLst>
          </p:nvPr>
        </p:nvSpPr>
        <p:spPr>
          <a:xfrm>
            <a:off x="8402669" y="2492423"/>
            <a:ext cx="416179" cy="1189533"/>
          </a:xfrm>
          <a:custGeom>
            <a:avLst/>
            <a:gdLst>
              <a:gd name="connsiteX0" fmla="*/ 0 w 416178"/>
              <a:gd name="connsiteY0" fmla="*/ 1189533 h 1189533"/>
              <a:gd name="connsiteX1" fmla="*/ 208089 w 416178"/>
              <a:gd name="connsiteY1" fmla="*/ 1189533 h 1189533"/>
              <a:gd name="connsiteX2" fmla="*/ 208089 w 416178"/>
              <a:gd name="connsiteY2" fmla="*/ 0 h 1189533"/>
              <a:gd name="connsiteX3" fmla="*/ 416178 w 416178"/>
              <a:gd name="connsiteY3" fmla="*/ 0 h 1189533"/>
            </a:gdLst>
            <a:ahLst/>
            <a:cxnLst>
              <a:cxn ang="0">
                <a:pos x="connsiteX0" y="connsiteY0"/>
              </a:cxn>
              <a:cxn ang="0">
                <a:pos x="connsiteX1" y="connsiteY1"/>
              </a:cxn>
              <a:cxn ang="0">
                <a:pos x="connsiteX2" y="connsiteY2"/>
              </a:cxn>
              <a:cxn ang="0">
                <a:pos x="connsiteX3" y="connsiteY3"/>
              </a:cxn>
            </a:cxnLst>
            <a:rect l="l" t="t" r="r" b="b"/>
            <a:pathLst>
              <a:path w="416178" h="1189533">
                <a:moveTo>
                  <a:pt x="0" y="1189533"/>
                </a:moveTo>
                <a:lnTo>
                  <a:pt x="208089" y="1189533"/>
                </a:lnTo>
                <a:lnTo>
                  <a:pt x="208089" y="0"/>
                </a:lnTo>
                <a:lnTo>
                  <a:pt x="416178"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9278" tIns="563247" rIns="189279" bIns="563247"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0" name="任意多边形: 形状 10"/>
          <p:cNvSpPr/>
          <p:nvPr>
            <p:custDataLst>
              <p:tags r:id="rId6"/>
            </p:custDataLst>
          </p:nvPr>
        </p:nvSpPr>
        <p:spPr>
          <a:xfrm>
            <a:off x="3451325" y="2614030"/>
            <a:ext cx="416179" cy="1189533"/>
          </a:xfrm>
          <a:custGeom>
            <a:avLst/>
            <a:gdLst>
              <a:gd name="connsiteX0" fmla="*/ 0 w 416178"/>
              <a:gd name="connsiteY0" fmla="*/ 0 h 1189533"/>
              <a:gd name="connsiteX1" fmla="*/ 208089 w 416178"/>
              <a:gd name="connsiteY1" fmla="*/ 0 h 1189533"/>
              <a:gd name="connsiteX2" fmla="*/ 208089 w 416178"/>
              <a:gd name="connsiteY2" fmla="*/ 1189533 h 1189533"/>
              <a:gd name="connsiteX3" fmla="*/ 416178 w 416178"/>
              <a:gd name="connsiteY3" fmla="*/ 1189533 h 1189533"/>
            </a:gdLst>
            <a:ahLst/>
            <a:cxnLst>
              <a:cxn ang="0">
                <a:pos x="connsiteX0" y="connsiteY0"/>
              </a:cxn>
              <a:cxn ang="0">
                <a:pos x="connsiteX1" y="connsiteY1"/>
              </a:cxn>
              <a:cxn ang="0">
                <a:pos x="connsiteX2" y="connsiteY2"/>
              </a:cxn>
              <a:cxn ang="0">
                <a:pos x="connsiteX3" y="connsiteY3"/>
              </a:cxn>
            </a:cxnLst>
            <a:rect l="l" t="t" r="r" b="b"/>
            <a:pathLst>
              <a:path w="416178" h="1189533">
                <a:moveTo>
                  <a:pt x="0" y="0"/>
                </a:moveTo>
                <a:lnTo>
                  <a:pt x="208089" y="0"/>
                </a:lnTo>
                <a:lnTo>
                  <a:pt x="208089" y="1189533"/>
                </a:lnTo>
                <a:lnTo>
                  <a:pt x="416178" y="118953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9278" tIns="563247" rIns="189279" bIns="563247"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1" name="任意多边形: 形状 11"/>
          <p:cNvSpPr/>
          <p:nvPr>
            <p:custDataLst>
              <p:tags r:id="rId7"/>
            </p:custDataLst>
          </p:nvPr>
        </p:nvSpPr>
        <p:spPr>
          <a:xfrm>
            <a:off x="5948397" y="1424497"/>
            <a:ext cx="416179" cy="396511"/>
          </a:xfrm>
          <a:custGeom>
            <a:avLst/>
            <a:gdLst>
              <a:gd name="connsiteX0" fmla="*/ 0 w 416178"/>
              <a:gd name="connsiteY0" fmla="*/ 0 h 396511"/>
              <a:gd name="connsiteX1" fmla="*/ 208089 w 416178"/>
              <a:gd name="connsiteY1" fmla="*/ 0 h 396511"/>
              <a:gd name="connsiteX2" fmla="*/ 208089 w 416178"/>
              <a:gd name="connsiteY2" fmla="*/ 396511 h 396511"/>
              <a:gd name="connsiteX3" fmla="*/ 416178 w 416178"/>
              <a:gd name="connsiteY3" fmla="*/ 396511 h 396511"/>
            </a:gdLst>
            <a:ahLst/>
            <a:cxnLst>
              <a:cxn ang="0">
                <a:pos x="connsiteX0" y="connsiteY0"/>
              </a:cxn>
              <a:cxn ang="0">
                <a:pos x="connsiteX1" y="connsiteY1"/>
              </a:cxn>
              <a:cxn ang="0">
                <a:pos x="connsiteX2" y="connsiteY2"/>
              </a:cxn>
              <a:cxn ang="0">
                <a:pos x="connsiteX3" y="connsiteY3"/>
              </a:cxn>
            </a:cxnLst>
            <a:rect l="l" t="t" r="r" b="b"/>
            <a:pathLst>
              <a:path w="416178" h="396511">
                <a:moveTo>
                  <a:pt x="0" y="0"/>
                </a:moveTo>
                <a:lnTo>
                  <a:pt x="208089" y="0"/>
                </a:lnTo>
                <a:lnTo>
                  <a:pt x="208089" y="396511"/>
                </a:lnTo>
                <a:lnTo>
                  <a:pt x="416178" y="39651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6414" tIns="183881" rIns="206414" bIns="183881"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2" name="任意多边形: 形状 12"/>
          <p:cNvSpPr/>
          <p:nvPr>
            <p:custDataLst>
              <p:tags r:id="rId8"/>
            </p:custDataLst>
          </p:nvPr>
        </p:nvSpPr>
        <p:spPr>
          <a:xfrm>
            <a:off x="5948397" y="232750"/>
            <a:ext cx="415925" cy="1191748"/>
          </a:xfrm>
          <a:custGeom>
            <a:avLst/>
            <a:gdLst>
              <a:gd name="connsiteX0" fmla="*/ 0 w 416178"/>
              <a:gd name="connsiteY0" fmla="*/ 396511 h 396511"/>
              <a:gd name="connsiteX1" fmla="*/ 208089 w 416178"/>
              <a:gd name="connsiteY1" fmla="*/ 396511 h 396511"/>
              <a:gd name="connsiteX2" fmla="*/ 208089 w 416178"/>
              <a:gd name="connsiteY2" fmla="*/ 0 h 396511"/>
              <a:gd name="connsiteX3" fmla="*/ 416178 w 416178"/>
              <a:gd name="connsiteY3" fmla="*/ 0 h 396511"/>
            </a:gdLst>
            <a:ahLst/>
            <a:cxnLst>
              <a:cxn ang="0">
                <a:pos x="connsiteX0" y="connsiteY0"/>
              </a:cxn>
              <a:cxn ang="0">
                <a:pos x="connsiteX1" y="connsiteY1"/>
              </a:cxn>
              <a:cxn ang="0">
                <a:pos x="connsiteX2" y="connsiteY2"/>
              </a:cxn>
              <a:cxn ang="0">
                <a:pos x="connsiteX3" y="connsiteY3"/>
              </a:cxn>
            </a:cxnLst>
            <a:rect l="l" t="t" r="r" b="b"/>
            <a:pathLst>
              <a:path w="416178" h="396511">
                <a:moveTo>
                  <a:pt x="0" y="396511"/>
                </a:moveTo>
                <a:lnTo>
                  <a:pt x="208089" y="396511"/>
                </a:lnTo>
                <a:lnTo>
                  <a:pt x="208089" y="0"/>
                </a:lnTo>
                <a:lnTo>
                  <a:pt x="416178"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6414" tIns="183881" rIns="206414" bIns="183881"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3" name="任意多边形: 形状 13"/>
          <p:cNvSpPr/>
          <p:nvPr>
            <p:custDataLst>
              <p:tags r:id="rId9"/>
            </p:custDataLst>
          </p:nvPr>
        </p:nvSpPr>
        <p:spPr>
          <a:xfrm>
            <a:off x="3451325" y="1424492"/>
            <a:ext cx="416179" cy="1189533"/>
          </a:xfrm>
          <a:custGeom>
            <a:avLst/>
            <a:gdLst>
              <a:gd name="connsiteX0" fmla="*/ 0 w 416178"/>
              <a:gd name="connsiteY0" fmla="*/ 1189533 h 1189533"/>
              <a:gd name="connsiteX1" fmla="*/ 208089 w 416178"/>
              <a:gd name="connsiteY1" fmla="*/ 1189533 h 1189533"/>
              <a:gd name="connsiteX2" fmla="*/ 208089 w 416178"/>
              <a:gd name="connsiteY2" fmla="*/ 0 h 1189533"/>
              <a:gd name="connsiteX3" fmla="*/ 416178 w 416178"/>
              <a:gd name="connsiteY3" fmla="*/ 0 h 1189533"/>
            </a:gdLst>
            <a:ahLst/>
            <a:cxnLst>
              <a:cxn ang="0">
                <a:pos x="connsiteX0" y="connsiteY0"/>
              </a:cxn>
              <a:cxn ang="0">
                <a:pos x="connsiteX1" y="connsiteY1"/>
              </a:cxn>
              <a:cxn ang="0">
                <a:pos x="connsiteX2" y="connsiteY2"/>
              </a:cxn>
              <a:cxn ang="0">
                <a:pos x="connsiteX3" y="connsiteY3"/>
              </a:cxn>
            </a:cxnLst>
            <a:rect l="l" t="t" r="r" b="b"/>
            <a:pathLst>
              <a:path w="416178" h="1189533">
                <a:moveTo>
                  <a:pt x="0" y="1189533"/>
                </a:moveTo>
                <a:lnTo>
                  <a:pt x="208089" y="1189533"/>
                </a:lnTo>
                <a:lnTo>
                  <a:pt x="208089" y="0"/>
                </a:lnTo>
                <a:lnTo>
                  <a:pt x="416178"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9278" tIns="563247" rIns="189279" bIns="563247"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4" name="任意多边形: 形状 14"/>
          <p:cNvSpPr/>
          <p:nvPr>
            <p:custDataLst>
              <p:tags r:id="rId10"/>
            </p:custDataLst>
          </p:nvPr>
        </p:nvSpPr>
        <p:spPr>
          <a:xfrm>
            <a:off x="1594488" y="2614301"/>
            <a:ext cx="415925" cy="1109345"/>
          </a:xfrm>
          <a:custGeom>
            <a:avLst/>
            <a:gdLst>
              <a:gd name="connsiteX0" fmla="*/ 0 w 416178"/>
              <a:gd name="connsiteY0" fmla="*/ 396511 h 396511"/>
              <a:gd name="connsiteX1" fmla="*/ 208089 w 416178"/>
              <a:gd name="connsiteY1" fmla="*/ 396511 h 396511"/>
              <a:gd name="connsiteX2" fmla="*/ 208089 w 416178"/>
              <a:gd name="connsiteY2" fmla="*/ 0 h 396511"/>
              <a:gd name="connsiteX3" fmla="*/ 416178 w 416178"/>
              <a:gd name="connsiteY3" fmla="*/ 0 h 396511"/>
            </a:gdLst>
            <a:ahLst/>
            <a:cxnLst>
              <a:cxn ang="0">
                <a:pos x="connsiteX0" y="connsiteY0"/>
              </a:cxn>
              <a:cxn ang="0">
                <a:pos x="connsiteX1" y="connsiteY1"/>
              </a:cxn>
              <a:cxn ang="0">
                <a:pos x="connsiteX2" y="connsiteY2"/>
              </a:cxn>
              <a:cxn ang="0">
                <a:pos x="connsiteX3" y="connsiteY3"/>
              </a:cxn>
            </a:cxnLst>
            <a:rect l="l" t="t" r="r" b="b"/>
            <a:pathLst>
              <a:path w="416178" h="396511">
                <a:moveTo>
                  <a:pt x="0" y="396511"/>
                </a:moveTo>
                <a:lnTo>
                  <a:pt x="208089" y="396511"/>
                </a:lnTo>
                <a:lnTo>
                  <a:pt x="208089" y="0"/>
                </a:lnTo>
                <a:lnTo>
                  <a:pt x="416178"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06414" tIns="183881" rIns="206414" bIns="183881"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55" name="任意多边形: 形状 15"/>
          <p:cNvSpPr/>
          <p:nvPr>
            <p:custDataLst>
              <p:tags r:id="rId11"/>
            </p:custDataLst>
          </p:nvPr>
        </p:nvSpPr>
        <p:spPr>
          <a:xfrm>
            <a:off x="478828" y="3160052"/>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414" tIns="18414" rIns="18416"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800">
                <a:solidFill>
                  <a:srgbClr val="1C74DA"/>
                </a:solidFill>
                <a:latin typeface="微软雅黑" panose="020B0503020204020204" pitchFamily="34" charset="-122"/>
              </a:rPr>
              <a:t>物质</a:t>
            </a:r>
          </a:p>
        </p:txBody>
      </p:sp>
      <p:sp>
        <p:nvSpPr>
          <p:cNvPr id="56" name="任意多边形: 形状 16"/>
          <p:cNvSpPr/>
          <p:nvPr>
            <p:custDataLst>
              <p:tags r:id="rId12"/>
            </p:custDataLst>
          </p:nvPr>
        </p:nvSpPr>
        <p:spPr>
          <a:xfrm>
            <a:off x="2010414" y="2296800"/>
            <a:ext cx="1475105" cy="634365"/>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纯净物</a:t>
            </a:r>
          </a:p>
        </p:txBody>
      </p:sp>
      <p:sp>
        <p:nvSpPr>
          <p:cNvPr id="57" name="任意多边形: 形状 17"/>
          <p:cNvSpPr/>
          <p:nvPr>
            <p:custDataLst>
              <p:tags r:id="rId13"/>
            </p:custDataLst>
          </p:nvPr>
        </p:nvSpPr>
        <p:spPr>
          <a:xfrm>
            <a:off x="3867505" y="1107288"/>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单质</a:t>
            </a:r>
          </a:p>
        </p:txBody>
      </p:sp>
      <p:sp>
        <p:nvSpPr>
          <p:cNvPr id="58" name="任意多边形: 形状 18"/>
          <p:cNvSpPr/>
          <p:nvPr>
            <p:custDataLst>
              <p:tags r:id="rId14"/>
            </p:custDataLst>
          </p:nvPr>
        </p:nvSpPr>
        <p:spPr>
          <a:xfrm>
            <a:off x="6364324" y="36533"/>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金属</a:t>
            </a:r>
          </a:p>
        </p:txBody>
      </p:sp>
      <p:sp>
        <p:nvSpPr>
          <p:cNvPr id="59" name="任意多边形: 形状 19"/>
          <p:cNvSpPr/>
          <p:nvPr>
            <p:custDataLst>
              <p:tags r:id="rId15"/>
            </p:custDataLst>
          </p:nvPr>
        </p:nvSpPr>
        <p:spPr>
          <a:xfrm>
            <a:off x="6364324" y="857871"/>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dirty="0">
                <a:solidFill>
                  <a:srgbClr val="FFFFFF"/>
                </a:solidFill>
              </a:rPr>
              <a:t>非金属</a:t>
            </a:r>
          </a:p>
        </p:txBody>
      </p:sp>
      <p:sp>
        <p:nvSpPr>
          <p:cNvPr id="60" name="任意多边形: 形状 20"/>
          <p:cNvSpPr/>
          <p:nvPr>
            <p:custDataLst>
              <p:tags r:id="rId16"/>
            </p:custDataLst>
          </p:nvPr>
        </p:nvSpPr>
        <p:spPr>
          <a:xfrm>
            <a:off x="3867505" y="3486353"/>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化合物</a:t>
            </a:r>
          </a:p>
        </p:txBody>
      </p:sp>
      <p:sp>
        <p:nvSpPr>
          <p:cNvPr id="61" name="任意多边形: 形状 21"/>
          <p:cNvSpPr/>
          <p:nvPr>
            <p:custDataLst>
              <p:tags r:id="rId17"/>
            </p:custDataLst>
          </p:nvPr>
        </p:nvSpPr>
        <p:spPr>
          <a:xfrm>
            <a:off x="8818849" y="2296821"/>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氧化物</a:t>
            </a:r>
          </a:p>
        </p:txBody>
      </p:sp>
      <p:sp>
        <p:nvSpPr>
          <p:cNvPr id="62" name="任意多边形: 形状 22"/>
          <p:cNvSpPr/>
          <p:nvPr>
            <p:custDataLst>
              <p:tags r:id="rId18"/>
            </p:custDataLst>
          </p:nvPr>
        </p:nvSpPr>
        <p:spPr>
          <a:xfrm>
            <a:off x="8818849" y="3089844"/>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酸</a:t>
            </a:r>
          </a:p>
        </p:txBody>
      </p:sp>
      <p:sp>
        <p:nvSpPr>
          <p:cNvPr id="63" name="任意多边形: 形状 23"/>
          <p:cNvSpPr/>
          <p:nvPr>
            <p:custDataLst>
              <p:tags r:id="rId19"/>
            </p:custDataLst>
          </p:nvPr>
        </p:nvSpPr>
        <p:spPr>
          <a:xfrm>
            <a:off x="8818849" y="3882866"/>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碱</a:t>
            </a:r>
          </a:p>
        </p:txBody>
      </p:sp>
      <p:sp>
        <p:nvSpPr>
          <p:cNvPr id="64" name="任意多边形: 形状 24"/>
          <p:cNvSpPr/>
          <p:nvPr>
            <p:custDataLst>
              <p:tags r:id="rId20"/>
            </p:custDataLst>
          </p:nvPr>
        </p:nvSpPr>
        <p:spPr>
          <a:xfrm>
            <a:off x="8818849" y="4675889"/>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盐</a:t>
            </a:r>
          </a:p>
        </p:txBody>
      </p:sp>
      <p:sp>
        <p:nvSpPr>
          <p:cNvPr id="65" name="任意多边形: 形状 25"/>
          <p:cNvSpPr/>
          <p:nvPr>
            <p:custDataLst>
              <p:tags r:id="rId21"/>
            </p:custDataLst>
          </p:nvPr>
        </p:nvSpPr>
        <p:spPr>
          <a:xfrm>
            <a:off x="2010414" y="4450084"/>
            <a:ext cx="1475105" cy="634365"/>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latin typeface="微软雅黑" panose="020B0503020204020204" pitchFamily="34" charset="-122"/>
                <a:cs typeface="微软雅黑" panose="020B0503020204020204" pitchFamily="34" charset="-122"/>
              </a:rPr>
              <a:t>混合物</a:t>
            </a:r>
          </a:p>
        </p:txBody>
      </p:sp>
      <p:sp>
        <p:nvSpPr>
          <p:cNvPr id="66" name="文本框 65"/>
          <p:cNvSpPr txBox="1"/>
          <p:nvPr>
            <p:custDataLst>
              <p:tags r:id="rId22"/>
            </p:custDataLst>
          </p:nvPr>
        </p:nvSpPr>
        <p:spPr>
          <a:xfrm>
            <a:off x="600077" y="3456307"/>
            <a:ext cx="994411" cy="523220"/>
          </a:xfrm>
          <a:prstGeom prst="rect">
            <a:avLst/>
          </a:prstGeom>
          <a:noFill/>
        </p:spPr>
        <p:txBody>
          <a:bodyPr wrap="square" lIns="91438" tIns="45719" rIns="91438" bIns="45719" rtlCol="0">
            <a:spAutoFit/>
          </a:bodyPr>
          <a:lstStyle/>
          <a:p>
            <a:r>
              <a:rPr lang="zh-CN" altLang="en-US" sz="2800">
                <a:solidFill>
                  <a:srgbClr val="FFFFFF"/>
                </a:solidFill>
                <a:latin typeface="微软雅黑" panose="020B0503020204020204" pitchFamily="34" charset="-122"/>
                <a:sym typeface="+mn-ea"/>
              </a:rPr>
              <a:t>物质</a:t>
            </a:r>
            <a:endParaRPr lang="en-US" altLang="zh-CN">
              <a:solidFill>
                <a:srgbClr val="000000"/>
              </a:solidFill>
            </a:endParaRPr>
          </a:p>
        </p:txBody>
      </p:sp>
      <p:sp>
        <p:nvSpPr>
          <p:cNvPr id="67" name="任意多边形: 形状 6"/>
          <p:cNvSpPr/>
          <p:nvPr>
            <p:custDataLst>
              <p:tags r:id="rId23"/>
            </p:custDataLst>
          </p:nvPr>
        </p:nvSpPr>
        <p:spPr>
          <a:xfrm>
            <a:off x="5948680" y="3803655"/>
            <a:ext cx="415925" cy="2426335"/>
          </a:xfrm>
          <a:custGeom>
            <a:avLst/>
            <a:gdLst>
              <a:gd name="connsiteX0" fmla="*/ 0 w 416178"/>
              <a:gd name="connsiteY0" fmla="*/ 0 h 1189533"/>
              <a:gd name="connsiteX1" fmla="*/ 208089 w 416178"/>
              <a:gd name="connsiteY1" fmla="*/ 0 h 1189533"/>
              <a:gd name="connsiteX2" fmla="*/ 208089 w 416178"/>
              <a:gd name="connsiteY2" fmla="*/ 1189533 h 1189533"/>
              <a:gd name="connsiteX3" fmla="*/ 416178 w 416178"/>
              <a:gd name="connsiteY3" fmla="*/ 1189533 h 1189533"/>
            </a:gdLst>
            <a:ahLst/>
            <a:cxnLst>
              <a:cxn ang="0">
                <a:pos x="connsiteX0" y="connsiteY0"/>
              </a:cxn>
              <a:cxn ang="0">
                <a:pos x="connsiteX1" y="connsiteY1"/>
              </a:cxn>
              <a:cxn ang="0">
                <a:pos x="connsiteX2" y="connsiteY2"/>
              </a:cxn>
              <a:cxn ang="0">
                <a:pos x="connsiteX3" y="connsiteY3"/>
              </a:cxn>
            </a:cxnLst>
            <a:rect l="l" t="t" r="r" b="b"/>
            <a:pathLst>
              <a:path w="416178" h="1189533">
                <a:moveTo>
                  <a:pt x="0" y="0"/>
                </a:moveTo>
                <a:lnTo>
                  <a:pt x="208089" y="0"/>
                </a:lnTo>
                <a:lnTo>
                  <a:pt x="208089" y="1189533"/>
                </a:lnTo>
                <a:lnTo>
                  <a:pt x="416178" y="118953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9278" tIns="563247" rIns="189279" bIns="563247" numCol="1" spcCol="1271" anchor="ctr" anchorCtr="0">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22250">
              <a:lnSpc>
                <a:spcPct val="90000"/>
              </a:lnSpc>
              <a:spcBef>
                <a:spcPct val="0"/>
              </a:spcBef>
              <a:spcAft>
                <a:spcPct val="35000"/>
              </a:spcAft>
            </a:pPr>
            <a:endParaRPr lang="zh-CN" altLang="en-US" sz="500">
              <a:solidFill>
                <a:srgbClr val="1C74DA"/>
              </a:solidFill>
            </a:endParaRPr>
          </a:p>
        </p:txBody>
      </p:sp>
      <p:sp>
        <p:nvSpPr>
          <p:cNvPr id="68" name="任意多边形: 形状 20"/>
          <p:cNvSpPr/>
          <p:nvPr>
            <p:custDataLst>
              <p:tags r:id="rId24"/>
            </p:custDataLst>
          </p:nvPr>
        </p:nvSpPr>
        <p:spPr>
          <a:xfrm>
            <a:off x="6364324" y="3169485"/>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无机化合物</a:t>
            </a:r>
          </a:p>
        </p:txBody>
      </p:sp>
      <p:sp>
        <p:nvSpPr>
          <p:cNvPr id="69" name="任意多边形: 形状 20"/>
          <p:cNvSpPr/>
          <p:nvPr>
            <p:custDataLst>
              <p:tags r:id="rId25"/>
            </p:custDataLst>
          </p:nvPr>
        </p:nvSpPr>
        <p:spPr>
          <a:xfrm>
            <a:off x="6364324" y="5865700"/>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a:solidFill>
                  <a:srgbClr val="FFFFFF"/>
                </a:solidFill>
              </a:rPr>
              <a:t>有机化合物</a:t>
            </a:r>
          </a:p>
        </p:txBody>
      </p:sp>
      <p:cxnSp>
        <p:nvCxnSpPr>
          <p:cNvPr id="29" name="直接连接符 28"/>
          <p:cNvCxnSpPr/>
          <p:nvPr>
            <p:custDataLst>
              <p:tags r:id="rId26"/>
            </p:custDataLst>
          </p:nvPr>
        </p:nvCxnSpPr>
        <p:spPr>
          <a:xfrm>
            <a:off x="5" y="961535"/>
            <a:ext cx="2983831" cy="0"/>
          </a:xfrm>
          <a:prstGeom prst="line">
            <a:avLst/>
          </a:prstGeom>
          <a:noFill/>
          <a:ln w="38100" cap="flat" cmpd="sng" algn="ctr">
            <a:solidFill>
              <a:srgbClr val="4472C4">
                <a:lumMod val="60000"/>
                <a:lumOff val="40000"/>
              </a:srgbClr>
            </a:solidFill>
            <a:prstDash val="solid"/>
            <a:miter lim="800000"/>
          </a:ln>
          <a:effectLst/>
        </p:spPr>
      </p:cxnSp>
      <p:sp>
        <p:nvSpPr>
          <p:cNvPr id="30" name="文本框 4"/>
          <p:cNvSpPr txBox="1"/>
          <p:nvPr>
            <p:custDataLst>
              <p:tags r:id="rId27"/>
            </p:custDataLst>
          </p:nvPr>
        </p:nvSpPr>
        <p:spPr>
          <a:xfrm>
            <a:off x="260902" y="232749"/>
            <a:ext cx="2031325" cy="646331"/>
          </a:xfrm>
          <a:prstGeom prst="rect">
            <a:avLst/>
          </a:prstGeom>
          <a:noFill/>
        </p:spPr>
        <p:txBody>
          <a:bodyPr wrap="none" lIns="91438" tIns="45719" rIns="91438" bIns="45719" rtlCol="0">
            <a:spAutoFit/>
          </a:bodyPr>
          <a:lstStyle/>
          <a:p>
            <a:pPr lvl="0"/>
            <a:r>
              <a:rPr lang="zh-CN" altLang="en-US" sz="3600" kern="0">
                <a:solidFill>
                  <a:srgbClr val="4472C4">
                    <a:lumMod val="75000"/>
                  </a:srgbClr>
                </a:solidFill>
                <a:latin typeface="华文新魏" panose="02010800040101010101" pitchFamily="2" charset="-122"/>
                <a:ea typeface="华文新魏" panose="02010800040101010101" pitchFamily="2" charset="-122"/>
              </a:rPr>
              <a:t>知识回顾</a:t>
            </a:r>
          </a:p>
        </p:txBody>
      </p:sp>
      <p:grpSp>
        <p:nvGrpSpPr>
          <p:cNvPr id="32" name="Group 17"/>
          <p:cNvGrpSpPr/>
          <p:nvPr>
            <p:custDataLst>
              <p:tags r:id="rId28"/>
            </p:custDataLst>
          </p:nvPr>
        </p:nvGrpSpPr>
        <p:grpSpPr>
          <a:xfrm>
            <a:off x="551277" y="5479105"/>
            <a:ext cx="4847131" cy="1135304"/>
            <a:chOff x="2248" y="2198"/>
            <a:chExt cx="2002" cy="874"/>
          </a:xfrm>
        </p:grpSpPr>
        <p:sp>
          <p:nvSpPr>
            <p:cNvPr id="33" name="AutoShape 15"/>
            <p:cNvSpPr/>
            <p:nvPr>
              <p:custDataLst>
                <p:tags r:id="rId31"/>
              </p:custDataLst>
            </p:nvPr>
          </p:nvSpPr>
          <p:spPr>
            <a:xfrm>
              <a:off x="2248" y="2198"/>
              <a:ext cx="2002" cy="874"/>
            </a:xfrm>
            <a:prstGeom prst="cloudCallout">
              <a:avLst>
                <a:gd name="adj1" fmla="val -13920"/>
                <a:gd name="adj2" fmla="val -82050"/>
              </a:avLst>
            </a:prstGeom>
            <a:solidFill>
              <a:srgbClr val="009459"/>
            </a:solidFill>
            <a:ln w="9525" cap="flat" cmpd="sng">
              <a:solidFill>
                <a:srgbClr val="5B9BD5"/>
              </a:solidFill>
              <a:prstDash val="solid"/>
              <a:round/>
              <a:headEnd type="none" w="med" len="med"/>
              <a:tailEnd type="none" w="med" len="med"/>
            </a:ln>
          </p:spPr>
          <p:txBody>
            <a:bodyPr anchor="t" anchorCtr="0"/>
            <a:lstStyle/>
            <a:p>
              <a:pPr algn="ctr" defTabSz="1089660" eaLnBrk="0" fontAlgn="base" hangingPunct="0">
                <a:spcBef>
                  <a:spcPct val="0"/>
                </a:spcBef>
                <a:spcAft>
                  <a:spcPct val="0"/>
                </a:spcAft>
                <a:defRPr/>
              </a:pPr>
              <a:endParaRPr lang="zh-CN" altLang="zh-CN" sz="3100" b="1" kern="0">
                <a:solidFill>
                  <a:prstClr val="black"/>
                </a:solidFill>
                <a:latin typeface="Times New Roman" panose="02020603050405020304" charset="0"/>
                <a:ea typeface="楷体_GB2312"/>
              </a:endParaRPr>
            </a:p>
          </p:txBody>
        </p:sp>
        <p:sp>
          <p:nvSpPr>
            <p:cNvPr id="34" name="Rectangle 16"/>
            <p:cNvSpPr/>
            <p:nvPr>
              <p:custDataLst>
                <p:tags r:id="rId32"/>
              </p:custDataLst>
            </p:nvPr>
          </p:nvSpPr>
          <p:spPr>
            <a:xfrm>
              <a:off x="2421" y="2444"/>
              <a:ext cx="1736" cy="403"/>
            </a:xfrm>
            <a:prstGeom prst="rect">
              <a:avLst/>
            </a:prstGeom>
            <a:noFill/>
            <a:ln w="9525">
              <a:noFill/>
            </a:ln>
          </p:spPr>
          <p:txBody>
            <a:bodyPr wrap="square" anchor="t" anchorCtr="0">
              <a:spAutoFit/>
            </a:bodyPr>
            <a:lstStyle/>
            <a:p>
              <a:pPr defTabSz="1089660" eaLnBrk="0" fontAlgn="base" hangingPunct="0">
                <a:spcBef>
                  <a:spcPct val="0"/>
                </a:spcBef>
                <a:spcAft>
                  <a:spcPct val="0"/>
                </a:spcAft>
                <a:defRPr/>
              </a:pPr>
              <a:r>
                <a:rPr lang="zh-CN" altLang="en-US" sz="2800" b="1" kern="0">
                  <a:solidFill>
                    <a:prstClr val="white"/>
                  </a:solidFill>
                </a:rPr>
                <a:t>混合物还可以再分类吗？</a:t>
              </a:r>
            </a:p>
          </p:txBody>
        </p:sp>
      </p:grpSp>
      <p:sp>
        <p:nvSpPr>
          <p:cNvPr id="2" name="任意多边形: 形状 19">
            <a:extLst>
              <a:ext uri="{FF2B5EF4-FFF2-40B4-BE49-F238E27FC236}">
                <a16:creationId xmlns:a16="http://schemas.microsoft.com/office/drawing/2014/main" id="{C783E8AC-256B-7B84-26D7-9DDDBBBD763A}"/>
              </a:ext>
            </a:extLst>
          </p:cNvPr>
          <p:cNvSpPr/>
          <p:nvPr>
            <p:custDataLst>
              <p:tags r:id="rId29"/>
            </p:custDataLst>
          </p:nvPr>
        </p:nvSpPr>
        <p:spPr>
          <a:xfrm>
            <a:off x="6364322" y="1594895"/>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zh-CN" altLang="en-US" sz="2900" dirty="0">
                <a:solidFill>
                  <a:srgbClr val="FFFFFF"/>
                </a:solidFill>
              </a:rPr>
              <a:t>稀有气体</a:t>
            </a:r>
          </a:p>
        </p:txBody>
      </p:sp>
      <p:sp>
        <p:nvSpPr>
          <p:cNvPr id="3" name="任意多边形: 形状 24">
            <a:extLst>
              <a:ext uri="{FF2B5EF4-FFF2-40B4-BE49-F238E27FC236}">
                <a16:creationId xmlns:a16="http://schemas.microsoft.com/office/drawing/2014/main" id="{A586472C-C62B-20A2-F8D5-3CD6987F6F6F}"/>
              </a:ext>
            </a:extLst>
          </p:cNvPr>
          <p:cNvSpPr/>
          <p:nvPr>
            <p:custDataLst>
              <p:tags r:id="rId30"/>
            </p:custDataLst>
          </p:nvPr>
        </p:nvSpPr>
        <p:spPr>
          <a:xfrm>
            <a:off x="8834225" y="5498484"/>
            <a:ext cx="2080891" cy="634417"/>
          </a:xfrm>
          <a:custGeom>
            <a:avLst/>
            <a:gdLst>
              <a:gd name="connsiteX0" fmla="*/ 0 w 2080890"/>
              <a:gd name="connsiteY0" fmla="*/ 0 h 634417"/>
              <a:gd name="connsiteX1" fmla="*/ 2080890 w 2080890"/>
              <a:gd name="connsiteY1" fmla="*/ 0 h 634417"/>
              <a:gd name="connsiteX2" fmla="*/ 2080890 w 2080890"/>
              <a:gd name="connsiteY2" fmla="*/ 634417 h 634417"/>
              <a:gd name="connsiteX3" fmla="*/ 0 w 2080890"/>
              <a:gd name="connsiteY3" fmla="*/ 634417 h 634417"/>
              <a:gd name="connsiteX4" fmla="*/ 0 w 2080890"/>
              <a:gd name="connsiteY4" fmla="*/ 0 h 6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890" h="634417">
                <a:moveTo>
                  <a:pt x="0" y="0"/>
                </a:moveTo>
                <a:lnTo>
                  <a:pt x="2080890" y="0"/>
                </a:lnTo>
                <a:lnTo>
                  <a:pt x="2080890" y="634417"/>
                </a:lnTo>
                <a:lnTo>
                  <a:pt x="0" y="63441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8414" tIns="18414" rIns="18414" bIns="18414" numCol="1" spcCol="1271"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altLang="zh-CN" sz="2900" dirty="0">
                <a:solidFill>
                  <a:srgbClr val="FFFFFF"/>
                </a:solidFill>
              </a:rPr>
              <a:t>……</a:t>
            </a:r>
            <a:endParaRPr lang="zh-CN" altLang="en-US" sz="2900" dirty="0">
              <a:solidFill>
                <a:srgbClr val="FFFFFF"/>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linds(horizontal)">
                                      <p:cBhvr>
                                        <p:cTn id="13" dur="500"/>
                                        <p:tgtEl>
                                          <p:spTgt spid="4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blinds(horizontal)">
                                      <p:cBhvr>
                                        <p:cTn id="19" dur="500"/>
                                        <p:tgtEl>
                                          <p:spTgt spid="5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linds(horizontal)">
                                      <p:cBhvr>
                                        <p:cTn id="28" dur="500"/>
                                        <p:tgtEl>
                                          <p:spTgt spid="5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blinds(horizontal)">
                                      <p:cBhvr>
                                        <p:cTn id="31" dur="500"/>
                                        <p:tgtEl>
                                          <p:spTgt spid="5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blinds(horizontal)">
                                      <p:cBhvr>
                                        <p:cTn id="34" dur="500"/>
                                        <p:tgtEl>
                                          <p:spTgt spid="5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blinds(horizontal)">
                                      <p:cBhvr>
                                        <p:cTn id="40" dur="500"/>
                                        <p:tgtEl>
                                          <p:spTgt spid="5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blinds(horizontal)">
                                      <p:cBhvr>
                                        <p:cTn id="43" dur="500"/>
                                        <p:tgtEl>
                                          <p:spTgt spid="5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blinds(horizontal)">
                                      <p:cBhvr>
                                        <p:cTn id="46" dur="500"/>
                                        <p:tgtEl>
                                          <p:spTgt spid="5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blinds(horizontal)">
                                      <p:cBhvr>
                                        <p:cTn id="49" dur="500"/>
                                        <p:tgtEl>
                                          <p:spTgt spid="6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linds(horizontal)">
                                      <p:cBhvr>
                                        <p:cTn id="52" dur="500"/>
                                        <p:tgtEl>
                                          <p:spTgt spid="6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blinds(horizontal)">
                                      <p:cBhvr>
                                        <p:cTn id="55" dur="500"/>
                                        <p:tgtEl>
                                          <p:spTgt spid="6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blinds(horizontal)">
                                      <p:cBhvr>
                                        <p:cTn id="58" dur="500"/>
                                        <p:tgtEl>
                                          <p:spTgt spid="6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blinds(horizontal)">
                                      <p:cBhvr>
                                        <p:cTn id="61" dur="500"/>
                                        <p:tgtEl>
                                          <p:spTgt spid="6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blinds(horizontal)">
                                      <p:cBhvr>
                                        <p:cTn id="64" dur="500"/>
                                        <p:tgtEl>
                                          <p:spTgt spid="6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blinds(horizontal)">
                                      <p:cBhvr>
                                        <p:cTn id="67" dur="500"/>
                                        <p:tgtEl>
                                          <p:spTgt spid="6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blinds(horizontal)">
                                      <p:cBhvr>
                                        <p:cTn id="70" dur="500"/>
                                        <p:tgtEl>
                                          <p:spTgt spid="67"/>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blinds(horizontal)">
                                      <p:cBhvr>
                                        <p:cTn id="73" dur="500"/>
                                        <p:tgtEl>
                                          <p:spTgt spid="6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blinds(horizontal)">
                                      <p:cBhvr>
                                        <p:cTn id="76" dur="500"/>
                                        <p:tgtEl>
                                          <p:spTgt spid="69"/>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blinds(horizontal)">
                                      <p:cBhvr>
                                        <p:cTn id="79" dur="500"/>
                                        <p:tgtEl>
                                          <p:spTgt spid="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linds(horizontal)">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29"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ppt_x</p:attrName>
                                        </p:attrNameLst>
                                      </p:cBhvr>
                                      <p:tavLst>
                                        <p:tav tm="0">
                                          <p:val>
                                            <p:strVal val="#ppt_x-.2"/>
                                          </p:val>
                                        </p:tav>
                                        <p:tav tm="100000">
                                          <p:val>
                                            <p:strVal val="#ppt_x"/>
                                          </p:val>
                                        </p:tav>
                                      </p:tavLst>
                                    </p:anim>
                                    <p:anim calcmode="lin" valueType="num">
                                      <p:cBhvr>
                                        <p:cTn id="88" dur="1000" fill="hold"/>
                                        <p:tgtEl>
                                          <p:spTgt spid="32"/>
                                        </p:tgtEl>
                                        <p:attrNameLst>
                                          <p:attrName>ppt_y</p:attrName>
                                        </p:attrNameLst>
                                      </p:cBhvr>
                                      <p:tavLst>
                                        <p:tav tm="0">
                                          <p:val>
                                            <p:strVal val="#ppt_y"/>
                                          </p:val>
                                        </p:tav>
                                        <p:tav tm="100000">
                                          <p:val>
                                            <p:strVal val="#ppt_y"/>
                                          </p:val>
                                        </p:tav>
                                      </p:tavLst>
                                    </p:anim>
                                    <p:animEffect transition="in" filter="wipe(right)">
                                      <p:cBhvr>
                                        <p:cTn id="8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P spid="61" grpId="0" bldLvl="0" animBg="1"/>
      <p:bldP spid="62" grpId="0" bldLvl="0" animBg="1"/>
      <p:bldP spid="63" grpId="0" bldLvl="0" animBg="1"/>
      <p:bldP spid="64" grpId="0" bldLvl="0" animBg="1"/>
      <p:bldP spid="65" grpId="0" bldLvl="0" animBg="1"/>
      <p:bldP spid="66" grpId="0"/>
      <p:bldP spid="67" grpId="0" bldLvl="0" animBg="1"/>
      <p:bldP spid="68" grpId="0" bldLvl="0" animBg="1"/>
      <p:bldP spid="69" grpId="0" bldLvl="0" animBg="1"/>
      <p:bldP spid="2" grpId="0" bldLvl="0" animBg="1"/>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3365"/>
            <a:ext cx="93027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3270250" y="254000"/>
            <a:ext cx="892175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170" name="文本框 4"/>
          <p:cNvSpPr txBox="1">
            <a:spLocks noChangeArrowheads="1"/>
          </p:cNvSpPr>
          <p:nvPr/>
        </p:nvSpPr>
        <p:spPr bwMode="auto">
          <a:xfrm>
            <a:off x="411480" y="111760"/>
            <a:ext cx="32931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charset="0"/>
                <a:ea typeface="宋体" pitchFamily="2" charset="-122"/>
              </a:defRPr>
            </a:lvl1pPr>
            <a:lvl2pPr marL="742950" indent="-285750">
              <a:defRPr sz="2400">
                <a:solidFill>
                  <a:schemeClr val="tx1"/>
                </a:solidFill>
                <a:latin typeface="Calibri" panose="020F0502020204030204" charset="0"/>
                <a:ea typeface="宋体" pitchFamily="2" charset="-122"/>
              </a:defRPr>
            </a:lvl2pPr>
            <a:lvl3pPr>
              <a:defRPr sz="2000">
                <a:solidFill>
                  <a:schemeClr val="tx1"/>
                </a:solidFill>
                <a:latin typeface="Calibri" panose="020F0502020204030204" charset="0"/>
                <a:ea typeface="宋体" pitchFamily="2" charset="-122"/>
              </a:defRPr>
            </a:lvl3pPr>
            <a:lvl4pPr>
              <a:defRPr>
                <a:solidFill>
                  <a:schemeClr val="tx1"/>
                </a:solidFill>
                <a:latin typeface="Calibri" panose="020F0502020204030204" charset="0"/>
                <a:ea typeface="宋体" pitchFamily="2" charset="-122"/>
              </a:defRPr>
            </a:lvl4pPr>
            <a:lvl5pPr>
              <a:defRPr>
                <a:solidFill>
                  <a:schemeClr val="tx1"/>
                </a:solidFill>
                <a:latin typeface="Calibri" panose="020F0502020204030204" charset="0"/>
                <a:ea typeface="宋体"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algn="ctr" eaLnBrk="1" hangingPunct="1"/>
            <a:r>
              <a:rPr lang="zh-CN" altLang="en-US" b="1">
                <a:solidFill>
                  <a:srgbClr val="044875"/>
                </a:solidFill>
                <a:latin typeface="微软雅黑" panose="020B0503020204020204" pitchFamily="34" charset="-122"/>
                <a:ea typeface="微软雅黑" panose="020B0503020204020204" pitchFamily="34" charset="-122"/>
              </a:rPr>
              <a:t>物质的分类</a:t>
            </a:r>
          </a:p>
        </p:txBody>
      </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charset="0"/>
                <a:ea typeface="宋体" pitchFamily="2" charset="-122"/>
              </a:defRPr>
            </a:lvl1pPr>
            <a:lvl2pPr marL="742950" indent="-285750">
              <a:defRPr sz="2400">
                <a:solidFill>
                  <a:schemeClr val="tx1"/>
                </a:solidFill>
                <a:latin typeface="Calibri" panose="020F0502020204030204" charset="0"/>
                <a:ea typeface="宋体" pitchFamily="2" charset="-122"/>
              </a:defRPr>
            </a:lvl2pPr>
            <a:lvl3pPr>
              <a:defRPr sz="2000">
                <a:solidFill>
                  <a:schemeClr val="tx1"/>
                </a:solidFill>
                <a:latin typeface="Calibri" panose="020F0502020204030204" charset="0"/>
                <a:ea typeface="宋体" pitchFamily="2" charset="-122"/>
              </a:defRPr>
            </a:lvl3pPr>
            <a:lvl4pPr>
              <a:defRPr>
                <a:solidFill>
                  <a:schemeClr val="tx1"/>
                </a:solidFill>
                <a:latin typeface="Calibri" panose="020F0502020204030204" charset="0"/>
                <a:ea typeface="宋体" pitchFamily="2" charset="-122"/>
              </a:defRPr>
            </a:lvl4pPr>
            <a:lvl5pPr>
              <a:defRPr>
                <a:solidFill>
                  <a:schemeClr val="tx1"/>
                </a:solidFill>
                <a:latin typeface="Calibri" panose="020F0502020204030204" charset="0"/>
                <a:ea typeface="宋体"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charset="0"/>
                <a:ea typeface="宋体"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
            </p:custDataLst>
          </p:nvPr>
        </p:nvSpPr>
        <p:spPr>
          <a:xfrm>
            <a:off x="0" y="633730"/>
            <a:ext cx="6460490" cy="460375"/>
          </a:xfrm>
          <a:prstGeom prst="rect">
            <a:avLst/>
          </a:prstGeom>
          <a:noFill/>
        </p:spPr>
        <p:txBody>
          <a:bodyPr wrap="square" rtlCol="0">
            <a:spAutoFit/>
          </a:bodyPr>
          <a:lstStyle/>
          <a:p>
            <a:pPr algn="l"/>
            <a:r>
              <a:rPr lang="zh-CN" altLang="en-US" sz="2400" b="1" dirty="0">
                <a:latin typeface="Times New Roman" panose="02020603050405020304" charset="0"/>
                <a:ea typeface="黑体" panose="02010609060101010101" pitchFamily="49" charset="-122"/>
                <a:sym typeface="+mn-ea"/>
              </a:rPr>
              <a:t>【初高中知识链接】混合物怎么进一步分类？</a:t>
            </a:r>
          </a:p>
        </p:txBody>
      </p:sp>
      <p:pic>
        <p:nvPicPr>
          <p:cNvPr id="6" name="图片 5"/>
          <p:cNvPicPr>
            <a:picLocks noChangeAspect="1"/>
          </p:cNvPicPr>
          <p:nvPr>
            <p:custDataLst>
              <p:tags r:id="rId2"/>
            </p:custDataLst>
          </p:nvPr>
        </p:nvPicPr>
        <p:blipFill>
          <a:blip r:embed="rId13"/>
          <a:stretch>
            <a:fillRect/>
          </a:stretch>
        </p:blipFill>
        <p:spPr>
          <a:xfrm>
            <a:off x="495935" y="1176655"/>
            <a:ext cx="2902585" cy="264350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图片 9"/>
          <p:cNvPicPr>
            <a:picLocks noChangeAspect="1"/>
          </p:cNvPicPr>
          <p:nvPr>
            <p:custDataLst>
              <p:tags r:id="rId3"/>
            </p:custDataLst>
          </p:nvPr>
        </p:nvPicPr>
        <p:blipFill>
          <a:blip r:embed="rId14"/>
          <a:stretch>
            <a:fillRect/>
          </a:stretch>
        </p:blipFill>
        <p:spPr>
          <a:xfrm>
            <a:off x="4444365" y="1235710"/>
            <a:ext cx="3302635" cy="2816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图片 10"/>
          <p:cNvPicPr>
            <a:picLocks noChangeAspect="1"/>
          </p:cNvPicPr>
          <p:nvPr>
            <p:custDataLst>
              <p:tags r:id="rId4"/>
            </p:custDataLst>
          </p:nvPr>
        </p:nvPicPr>
        <p:blipFill>
          <a:blip r:embed="rId15"/>
          <a:stretch>
            <a:fillRect/>
          </a:stretch>
        </p:blipFill>
        <p:spPr>
          <a:xfrm>
            <a:off x="8792845" y="1121410"/>
            <a:ext cx="2066290" cy="28079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2" name="文本框 11"/>
          <p:cNvSpPr txBox="1"/>
          <p:nvPr>
            <p:custDataLst>
              <p:tags r:id="rId5"/>
            </p:custDataLst>
          </p:nvPr>
        </p:nvSpPr>
        <p:spPr>
          <a:xfrm>
            <a:off x="411480" y="3926899"/>
            <a:ext cx="3865245" cy="132207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硫酸铜微观粒子（</a:t>
            </a:r>
            <a:r>
              <a:rPr lang="en-US" altLang="zh-CN" sz="2000" b="1" dirty="0">
                <a:latin typeface="微软雅黑" panose="020B0503020204020204" pitchFamily="34" charset="-122"/>
                <a:ea typeface="微软雅黑" panose="020B0503020204020204" pitchFamily="34" charset="-122"/>
              </a:rPr>
              <a:t>Cu</a:t>
            </a:r>
            <a:r>
              <a:rPr lang="en-US" altLang="zh-CN" sz="2000" b="1" baseline="30000"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SO</a:t>
            </a:r>
            <a:r>
              <a:rPr lang="en-US" altLang="zh-CN" sz="2000" b="1" baseline="-25000" dirty="0">
                <a:latin typeface="微软雅黑" panose="020B0503020204020204" pitchFamily="34" charset="-122"/>
                <a:ea typeface="微软雅黑" panose="020B0503020204020204" pitchFamily="34" charset="-122"/>
              </a:rPr>
              <a:t>4</a:t>
            </a:r>
            <a:r>
              <a:rPr lang="en-US" altLang="zh-CN" sz="2000" b="1" baseline="30000"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endParaRPr lang="en-US" altLang="zh-CN" sz="2000" b="1" baseline="30000" dirty="0">
              <a:latin typeface="微软雅黑" panose="020B0503020204020204" pitchFamily="34" charset="-122"/>
              <a:ea typeface="微软雅黑" panose="020B0503020204020204" pitchFamily="34" charset="-122"/>
            </a:endParaRPr>
          </a:p>
          <a:p>
            <a:r>
              <a:rPr lang="zh-CN" altLang="en-US" sz="2000" b="1" dirty="0">
                <a:solidFill>
                  <a:srgbClr val="FF0000"/>
                </a:solidFill>
                <a:latin typeface="微软雅黑" panose="020B0503020204020204" pitchFamily="34" charset="-122"/>
                <a:ea typeface="微软雅黑" panose="020B0503020204020204" pitchFamily="34" charset="-122"/>
              </a:rPr>
              <a:t>均匀</a:t>
            </a:r>
            <a:r>
              <a:rPr lang="zh-CN" altLang="en-US" sz="2000" b="1" dirty="0">
                <a:latin typeface="微软雅黑" panose="020B0503020204020204" pitchFamily="34" charset="-122"/>
                <a:ea typeface="微软雅黑" panose="020B0503020204020204" pitchFamily="34" charset="-122"/>
              </a:rPr>
              <a:t>分散在水中</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溶质</a:t>
            </a:r>
            <a:r>
              <a:rPr lang="zh-CN" altLang="en-US" sz="2000" b="1" dirty="0">
                <a:solidFill>
                  <a:srgbClr val="FF0000"/>
                </a:solidFill>
                <a:latin typeface="微软雅黑" panose="020B0503020204020204" pitchFamily="34" charset="-122"/>
                <a:ea typeface="微软雅黑" panose="020B0503020204020204" pitchFamily="34" charset="-122"/>
              </a:rPr>
              <a:t>均匀</a:t>
            </a:r>
            <a:r>
              <a:rPr lang="zh-CN" altLang="en-US" sz="2000" b="1" dirty="0">
                <a:latin typeface="微软雅黑" panose="020B0503020204020204" pitchFamily="34" charset="-122"/>
                <a:ea typeface="微软雅黑" panose="020B0503020204020204" pitchFamily="34" charset="-122"/>
              </a:rPr>
              <a:t>分散在溶剂中</a:t>
            </a:r>
          </a:p>
        </p:txBody>
      </p:sp>
      <p:sp>
        <p:nvSpPr>
          <p:cNvPr id="13" name="文本框 12"/>
          <p:cNvSpPr txBox="1"/>
          <p:nvPr>
            <p:custDataLst>
              <p:tags r:id="rId6"/>
            </p:custDataLst>
          </p:nvPr>
        </p:nvSpPr>
        <p:spPr>
          <a:xfrm>
            <a:off x="8719647" y="4051847"/>
            <a:ext cx="2846905" cy="830997"/>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  泥沙微粒</a:t>
            </a:r>
            <a:endParaRPr lang="en-US" altLang="zh-CN" sz="2400" b="1">
              <a:latin typeface="微软雅黑" panose="020B0503020204020204" pitchFamily="34" charset="-122"/>
              <a:ea typeface="微软雅黑" panose="020B0503020204020204" pitchFamily="34" charset="-122"/>
            </a:endParaRPr>
          </a:p>
          <a:p>
            <a:r>
              <a:rPr lang="en-US" altLang="zh-CN" sz="2400" b="1">
                <a:solidFill>
                  <a:schemeClr val="bg1"/>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不均匀分散</a:t>
            </a:r>
            <a:r>
              <a:rPr lang="zh-CN" altLang="en-US" sz="2400" b="1">
                <a:latin typeface="微软雅黑" panose="020B0503020204020204" pitchFamily="34" charset="-122"/>
                <a:ea typeface="微软雅黑" panose="020B0503020204020204" pitchFamily="34" charset="-122"/>
              </a:rPr>
              <a:t>在水中</a:t>
            </a:r>
            <a:endParaRPr lang="en-US" altLang="zh-CN" sz="2400" b="1">
              <a:latin typeface="微软雅黑" panose="020B0503020204020204" pitchFamily="34" charset="-122"/>
              <a:ea typeface="微软雅黑" panose="020B0503020204020204" pitchFamily="34" charset="-122"/>
            </a:endParaRPr>
          </a:p>
        </p:txBody>
      </p:sp>
      <p:sp>
        <p:nvSpPr>
          <p:cNvPr id="14" name="文本框 13"/>
          <p:cNvSpPr txBox="1"/>
          <p:nvPr>
            <p:custDataLst>
              <p:tags r:id="rId7"/>
            </p:custDataLst>
          </p:nvPr>
        </p:nvSpPr>
        <p:spPr>
          <a:xfrm>
            <a:off x="6692900" y="492125"/>
            <a:ext cx="4446905" cy="583565"/>
          </a:xfrm>
          <a:prstGeom prst="rect">
            <a:avLst/>
          </a:prstGeom>
          <a:noFill/>
        </p:spPr>
        <p:txBody>
          <a:bodyPr wrap="square" rtlCol="0">
            <a:spAutoFit/>
          </a:bodyPr>
          <a:lstStyle/>
          <a:p>
            <a:r>
              <a:rPr lang="zh-CN" altLang="en-US" sz="3200" b="1">
                <a:ln>
                  <a:solidFill>
                    <a:schemeClr val="bg1"/>
                  </a:solidFill>
                </a:ln>
                <a:solidFill>
                  <a:schemeClr val="accent6">
                    <a:lumMod val="75000"/>
                  </a:schemeClr>
                </a:solidFill>
                <a:latin typeface="微软雅黑" panose="020B0503020204020204" pitchFamily="34" charset="-122"/>
                <a:ea typeface="微软雅黑" panose="020B0503020204020204" pitchFamily="34" charset="-122"/>
              </a:rPr>
              <a:t>宏观</a:t>
            </a:r>
            <a:r>
              <a:rPr lang="zh-CN" altLang="en-US" sz="2800" b="1">
                <a:ln>
                  <a:solidFill>
                    <a:schemeClr val="bg1"/>
                  </a:solidFill>
                </a:ln>
                <a:solidFill>
                  <a:schemeClr val="accent6">
                    <a:lumMod val="75000"/>
                  </a:schemeClr>
                </a:solidFill>
                <a:latin typeface="微软雅黑" panose="020B0503020204020204" pitchFamily="34" charset="-122"/>
                <a:ea typeface="微软雅黑" panose="020B0503020204020204" pitchFamily="34" charset="-122"/>
              </a:rPr>
              <a:t>← </a:t>
            </a:r>
            <a:r>
              <a:rPr lang="zh-CN" altLang="en-US" sz="2800" b="1">
                <a:ln>
                  <a:solidFill>
                    <a:schemeClr val="bg1"/>
                  </a:solidFill>
                </a:ln>
                <a:solidFill>
                  <a:srgbClr val="FF0000"/>
                </a:solidFill>
                <a:latin typeface="微软雅黑" panose="020B0503020204020204" pitchFamily="34" charset="-122"/>
                <a:ea typeface="微软雅黑" panose="020B0503020204020204" pitchFamily="34" charset="-122"/>
              </a:rPr>
              <a:t>化学视角</a:t>
            </a:r>
            <a:r>
              <a:rPr lang="zh-CN" altLang="en-US" sz="2800" b="1">
                <a:ln>
                  <a:solidFill>
                    <a:schemeClr val="bg1"/>
                  </a:solidFill>
                </a:ln>
                <a:solidFill>
                  <a:schemeClr val="accent6">
                    <a:lumMod val="75000"/>
                  </a:schemeClr>
                </a:solidFill>
                <a:latin typeface="微软雅黑" panose="020B0503020204020204" pitchFamily="34" charset="-122"/>
                <a:ea typeface="微软雅黑" panose="020B0503020204020204" pitchFamily="34" charset="-122"/>
              </a:rPr>
              <a:t>→</a:t>
            </a:r>
            <a:r>
              <a:rPr lang="zh-CN" altLang="en-US" sz="3200" b="1">
                <a:ln>
                  <a:solidFill>
                    <a:schemeClr val="bg1"/>
                  </a:solidFill>
                </a:ln>
                <a:solidFill>
                  <a:schemeClr val="accent6">
                    <a:lumMod val="75000"/>
                  </a:schemeClr>
                </a:solidFill>
                <a:latin typeface="微软雅黑" panose="020B0503020204020204" pitchFamily="34" charset="-122"/>
                <a:ea typeface="微软雅黑" panose="020B0503020204020204" pitchFamily="34" charset="-122"/>
              </a:rPr>
              <a:t>微观</a:t>
            </a:r>
            <a:endParaRPr lang="zh-CN" altLang="en-US" sz="2800" b="1">
              <a:ln>
                <a:solidFill>
                  <a:schemeClr val="bg1"/>
                </a:solidFill>
              </a:ln>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3365" name="Text Box 5"/>
          <p:cNvSpPr txBox="1"/>
          <p:nvPr>
            <p:custDataLst>
              <p:tags r:id="rId8"/>
            </p:custDataLst>
          </p:nvPr>
        </p:nvSpPr>
        <p:spPr>
          <a:xfrm>
            <a:off x="511810" y="5341620"/>
            <a:ext cx="10627995" cy="1081405"/>
          </a:xfrm>
          <a:prstGeom prst="rect">
            <a:avLst/>
          </a:prstGeom>
          <a:solidFill>
            <a:schemeClr val="bg1"/>
          </a:solidFill>
          <a:ln w="57150" cap="flat" cmpd="thinThick">
            <a:solidFill>
              <a:srgbClr val="00000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90000"/>
              </a:lnSpc>
              <a:spcBef>
                <a:spcPct val="50000"/>
              </a:spcBef>
              <a:buNone/>
            </a:pPr>
            <a:r>
              <a:rPr lang="zh-CN" altLang="en-US" sz="2800" b="1">
                <a:solidFill>
                  <a:srgbClr val="0000FF"/>
                </a:solidFill>
                <a:latin typeface="微软雅黑" panose="020B0503020204020204" pitchFamily="34" charset="-122"/>
                <a:ea typeface="微软雅黑" panose="020B0503020204020204" pitchFamily="34" charset="-122"/>
              </a:rPr>
              <a:t>共同点：</a:t>
            </a:r>
            <a:r>
              <a:rPr lang="zh-CN" altLang="en-US" sz="2800" b="1">
                <a:latin typeface="微软雅黑" panose="020B0503020204020204" pitchFamily="34" charset="-122"/>
                <a:ea typeface="微软雅黑" panose="020B0503020204020204" pitchFamily="34" charset="-122"/>
              </a:rPr>
              <a:t>一种或几种物质</a:t>
            </a:r>
            <a:r>
              <a:rPr lang="zh-CN" altLang="en-US" sz="2800" b="1">
                <a:solidFill>
                  <a:srgbClr val="0000FF"/>
                </a:solidFill>
                <a:latin typeface="微软雅黑" panose="020B0503020204020204" pitchFamily="34" charset="-122"/>
                <a:ea typeface="微软雅黑" panose="020B0503020204020204" pitchFamily="34" charset="-122"/>
              </a:rPr>
              <a:t>分散</a:t>
            </a:r>
            <a:r>
              <a:rPr lang="zh-CN" altLang="en-US" sz="2800" b="1">
                <a:latin typeface="微软雅黑" panose="020B0503020204020204" pitchFamily="34" charset="-122"/>
                <a:ea typeface="微软雅黑" panose="020B0503020204020204" pitchFamily="34" charset="-122"/>
              </a:rPr>
              <a:t>到另一种物质里，形成的</a:t>
            </a:r>
            <a:r>
              <a:rPr lang="zh-CN" altLang="en-US" sz="2800" b="1">
                <a:solidFill>
                  <a:srgbClr val="0000FF"/>
                </a:solidFill>
                <a:latin typeface="微软雅黑" panose="020B0503020204020204" pitchFamily="34" charset="-122"/>
                <a:ea typeface="微软雅黑" panose="020B0503020204020204" pitchFamily="34" charset="-122"/>
              </a:rPr>
              <a:t>混合物</a:t>
            </a:r>
            <a:r>
              <a:rPr lang="en-US" altLang="zh-CN" sz="2800" b="1">
                <a:solidFill>
                  <a:srgbClr val="0000FF"/>
                </a:solidFill>
                <a:latin typeface="微软雅黑" panose="020B0503020204020204" pitchFamily="34" charset="-122"/>
                <a:ea typeface="微软雅黑" panose="020B0503020204020204" pitchFamily="34" charset="-122"/>
              </a:rPr>
              <a:t>.</a:t>
            </a:r>
          </a:p>
          <a:p>
            <a:pPr marL="0" indent="0" eaLnBrk="1" hangingPunct="1">
              <a:lnSpc>
                <a:spcPct val="90000"/>
              </a:lnSpc>
              <a:spcBef>
                <a:spcPct val="50000"/>
              </a:spcBef>
              <a:buNone/>
            </a:pPr>
            <a:r>
              <a:rPr lang="zh-CN" altLang="en-US" sz="2800">
                <a:solidFill>
                  <a:srgbClr val="FF0000"/>
                </a:solidFill>
                <a:ea typeface="黑体" panose="02010609060101010101" pitchFamily="49" charset="-122"/>
                <a:sym typeface="+mn-ea"/>
              </a:rPr>
              <a:t>不同点：</a:t>
            </a:r>
          </a:p>
        </p:txBody>
      </p:sp>
      <p:sp>
        <p:nvSpPr>
          <p:cNvPr id="17" name="文本框 16"/>
          <p:cNvSpPr txBox="1"/>
          <p:nvPr>
            <p:custDataLst>
              <p:tags r:id="rId9"/>
            </p:custDataLst>
          </p:nvPr>
        </p:nvSpPr>
        <p:spPr>
          <a:xfrm>
            <a:off x="2500456" y="5903019"/>
            <a:ext cx="5438397" cy="519872"/>
          </a:xfrm>
          <a:prstGeom prst="rect">
            <a:avLst/>
          </a:prstGeom>
          <a:noFill/>
        </p:spPr>
        <p:txBody>
          <a:bodyPr wrap="square" rtlCol="0" anchor="t">
            <a:spAutoFit/>
          </a:bodyPr>
          <a:lstStyle/>
          <a:p>
            <a:r>
              <a:rPr lang="zh-CN" altLang="en-US" sz="2790" b="1" dirty="0">
                <a:solidFill>
                  <a:srgbClr val="0D19FD"/>
                </a:solidFill>
                <a:ea typeface="黑体" panose="02010609060101010101" pitchFamily="49" charset="-122"/>
                <a:sym typeface="+mn-ea"/>
              </a:rPr>
              <a:t>粒子直径大小不同、稳定性不同</a:t>
            </a:r>
          </a:p>
        </p:txBody>
      </p:sp>
      <p:sp>
        <p:nvSpPr>
          <p:cNvPr id="4" name="文本框 3"/>
          <p:cNvSpPr txBox="1"/>
          <p:nvPr>
            <p:custDataLst>
              <p:tags r:id="rId10"/>
            </p:custDataLst>
          </p:nvPr>
        </p:nvSpPr>
        <p:spPr>
          <a:xfrm>
            <a:off x="4672792" y="4130587"/>
            <a:ext cx="2846905" cy="82994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  </a:t>
            </a:r>
            <a:r>
              <a:rPr lang="zh-CN" sz="2400" b="1">
                <a:latin typeface="微软雅黑" panose="020B0503020204020204" pitchFamily="34" charset="-122"/>
                <a:ea typeface="微软雅黑" panose="020B0503020204020204" pitchFamily="34" charset="-122"/>
              </a:rPr>
              <a:t>油状小液滴</a:t>
            </a:r>
          </a:p>
          <a:p>
            <a:r>
              <a:rPr lang="en-US" altLang="zh-CN" sz="2400" b="1">
                <a:solidFill>
                  <a:schemeClr val="bg1"/>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不均匀分散</a:t>
            </a:r>
            <a:r>
              <a:rPr lang="zh-CN" altLang="en-US" sz="2400" b="1">
                <a:latin typeface="微软雅黑" panose="020B0503020204020204" pitchFamily="34" charset="-122"/>
                <a:ea typeface="微软雅黑" panose="020B0503020204020204" pitchFamily="34" charset="-122"/>
              </a:rPr>
              <a:t>在水中</a:t>
            </a:r>
            <a:endParaRPr lang="en-US" altLang="zh-CN" sz="24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43365"/>
                                        </p:tgtEl>
                                        <p:attrNameLst>
                                          <p:attrName>style.visibility</p:attrName>
                                        </p:attrNameLst>
                                      </p:cBhvr>
                                      <p:to>
                                        <p:strVal val="visible"/>
                                      </p:to>
                                    </p:set>
                                    <p:animEffect transition="in" filter="randombar(horizontal)">
                                      <p:cBhvr>
                                        <p:cTn id="41" dur="500"/>
                                        <p:tgtEl>
                                          <p:spTgt spid="14336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ox(in)">
                                      <p:cBhvr>
                                        <p:cTn id="4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43365" grpId="0" bldLvl="0" animBg="1"/>
      <p:bldP spid="17"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custDataLst>
              <p:tags r:id="rId1"/>
            </p:custDataLst>
          </p:nvPr>
        </p:nvSpPr>
        <p:spPr>
          <a:xfrm>
            <a:off x="2047875" y="212090"/>
            <a:ext cx="9761855" cy="1029335"/>
          </a:xfrm>
          <a:prstGeom prst="rect">
            <a:avLst/>
          </a:prstGeom>
          <a:solidFill>
            <a:schemeClr val="bg2">
              <a:lumMod val="95000"/>
            </a:schemeClr>
          </a:solidFill>
          <a:ln w="9525">
            <a:noFill/>
          </a:ln>
        </p:spPr>
        <p:txBody>
          <a:bodyPr/>
          <a:lstStyle/>
          <a:p>
            <a:pPr marL="357505" eaLnBrk="0" hangingPunct="0">
              <a:buClr>
                <a:schemeClr val="accent2"/>
              </a:buClr>
              <a:buSzPct val="80000"/>
              <a:buFont typeface="Wingdings" panose="05000000000000000000" pitchFamily="2" charset="2"/>
            </a:pPr>
            <a:r>
              <a:rPr lang="zh-CN" altLang="en-US" sz="2800" b="1">
                <a:gradFill>
                  <a:gsLst>
                    <a:gs pos="0">
                      <a:srgbClr val="E30000"/>
                    </a:gs>
                    <a:gs pos="100000">
                      <a:srgbClr val="760303"/>
                    </a:gs>
                  </a:gsLst>
                  <a:lin scaled="0"/>
                </a:gradFill>
                <a:latin typeface="楷体" panose="02010609060101010101" charset="-122"/>
                <a:ea typeface="楷体" panose="02010609060101010101" charset="-122"/>
                <a:cs typeface="楷体" panose="02010609060101010101" charset="-122"/>
              </a:rPr>
              <a:t>分散系：</a:t>
            </a:r>
            <a:r>
              <a:rPr lang="zh-CN" altLang="en-US" sz="2800" b="1">
                <a:latin typeface="楷体" panose="02010609060101010101" charset="-122"/>
                <a:ea typeface="楷体" panose="02010609060101010101" charset="-122"/>
                <a:cs typeface="楷体" panose="02010609060101010101" charset="-122"/>
              </a:rPr>
              <a:t>把一种（或多种）物质</a:t>
            </a:r>
            <a:r>
              <a:rPr lang="zh-CN" altLang="en-US" sz="2800" b="1">
                <a:solidFill>
                  <a:srgbClr val="FF0000"/>
                </a:solidFill>
                <a:latin typeface="楷体" panose="02010609060101010101" charset="-122"/>
                <a:ea typeface="楷体" panose="02010609060101010101" charset="-122"/>
                <a:cs typeface="楷体" panose="02010609060101010101" charset="-122"/>
              </a:rPr>
              <a:t>以粒子形式</a:t>
            </a:r>
            <a:r>
              <a:rPr lang="zh-CN" altLang="en-US" sz="2800" b="1">
                <a:latin typeface="楷体" panose="02010609060101010101" charset="-122"/>
                <a:ea typeface="楷体" panose="02010609060101010101" charset="-122"/>
                <a:cs typeface="楷体" panose="02010609060101010101" charset="-122"/>
              </a:rPr>
              <a:t>分散在另一种（或多种）物质中所得到的体系</a:t>
            </a:r>
            <a:r>
              <a:rPr lang="en-US" altLang="zh-CN" sz="2800" b="1">
                <a:latin typeface="楷体" panose="02010609060101010101" charset="-122"/>
                <a:ea typeface="楷体" panose="02010609060101010101" charset="-122"/>
                <a:cs typeface="楷体" panose="02010609060101010101" charset="-122"/>
              </a:rPr>
              <a:t>(</a:t>
            </a:r>
            <a:r>
              <a:rPr lang="zh-CN" altLang="en-US" sz="2800" b="1">
                <a:solidFill>
                  <a:srgbClr val="FF0000"/>
                </a:solidFill>
                <a:latin typeface="微软雅黑" panose="020B0503020204020204" pitchFamily="34" charset="-122"/>
                <a:ea typeface="微软雅黑" panose="020B0503020204020204" pitchFamily="34" charset="-122"/>
              </a:rPr>
              <a:t>混合物</a:t>
            </a:r>
            <a:r>
              <a:rPr lang="en-US" altLang="zh-CN" sz="2800" b="1">
                <a:solidFill>
                  <a:srgbClr val="FF0000"/>
                </a:solidFill>
                <a:latin typeface="微软雅黑" panose="020B0503020204020204" pitchFamily="34" charset="-122"/>
                <a:ea typeface="微软雅黑" panose="020B0503020204020204" pitchFamily="34" charset="-122"/>
              </a:rPr>
              <a:t>)</a:t>
            </a:r>
            <a:endParaRPr lang="zh-CN" altLang="en-US" sz="2800" b="1">
              <a:latin typeface="楷体" panose="02010609060101010101" charset="-122"/>
              <a:ea typeface="楷体" panose="02010609060101010101" charset="-122"/>
              <a:cs typeface="楷体" panose="02010609060101010101" charset="-122"/>
            </a:endParaRPr>
          </a:p>
          <a:p>
            <a:pPr marL="357505" eaLnBrk="0" hangingPunct="0">
              <a:lnSpc>
                <a:spcPct val="150000"/>
              </a:lnSpc>
              <a:buClr>
                <a:schemeClr val="accent2"/>
              </a:buClr>
              <a:buSzPct val="80000"/>
              <a:buFont typeface="Wingdings" panose="05000000000000000000" pitchFamily="2" charset="2"/>
            </a:pPr>
            <a:endParaRPr lang="zh-CN" altLang="en-US" sz="2800" b="1">
              <a:latin typeface="楷体" panose="02010609060101010101" charset="-122"/>
              <a:ea typeface="楷体" panose="02010609060101010101" charset="-122"/>
              <a:cs typeface="楷体" panose="02010609060101010101" charset="-122"/>
              <a:sym typeface="+mn-ea"/>
            </a:endParaRPr>
          </a:p>
        </p:txBody>
      </p:sp>
      <p:sp>
        <p:nvSpPr>
          <p:cNvPr id="11" name="文本框 10"/>
          <p:cNvSpPr txBox="1"/>
          <p:nvPr>
            <p:custDataLst>
              <p:tags r:id="rId2"/>
            </p:custDataLst>
          </p:nvPr>
        </p:nvSpPr>
        <p:spPr>
          <a:xfrm>
            <a:off x="0" y="191826"/>
            <a:ext cx="2168525" cy="581660"/>
          </a:xfrm>
          <a:prstGeom prst="rect">
            <a:avLst/>
          </a:prstGeom>
          <a:noFill/>
        </p:spPr>
        <p:txBody>
          <a:bodyPr wrap="square" rtlCol="0">
            <a:spAutoFit/>
          </a:bodyPr>
          <a:lstStyle/>
          <a:p>
            <a:pPr algn="l"/>
            <a:r>
              <a:rPr lang="zh-CN" altLang="en-US" sz="3185" b="1" dirty="0">
                <a:latin typeface="黑体" panose="02010609060101010101" pitchFamily="49" charset="-122"/>
                <a:sym typeface="+mn-ea"/>
              </a:rPr>
              <a:t>【新概念】</a:t>
            </a:r>
          </a:p>
        </p:txBody>
      </p:sp>
      <p:sp>
        <p:nvSpPr>
          <p:cNvPr id="12" name="矩形 11"/>
          <p:cNvSpPr>
            <a:spLocks noChangeArrowheads="1"/>
          </p:cNvSpPr>
          <p:nvPr>
            <p:custDataLst>
              <p:tags r:id="rId3"/>
            </p:custDataLst>
          </p:nvPr>
        </p:nvSpPr>
        <p:spPr bwMode="auto">
          <a:xfrm>
            <a:off x="2695566" y="1297973"/>
            <a:ext cx="4450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00"/>
                </a:solidFill>
                <a:latin typeface="微软雅黑" panose="020B0503020204020204" pitchFamily="34" charset="-122"/>
                <a:ea typeface="微软雅黑" panose="020B0503020204020204" pitchFamily="34" charset="-122"/>
              </a:rPr>
              <a:t>分散系中</a:t>
            </a:r>
            <a:r>
              <a:rPr lang="zh-CN" altLang="en-US" sz="2400" b="1">
                <a:solidFill>
                  <a:srgbClr val="FF0000"/>
                </a:solidFill>
                <a:latin typeface="微软雅黑" panose="020B0503020204020204" pitchFamily="34" charset="-122"/>
                <a:ea typeface="微软雅黑" panose="020B0503020204020204" pitchFamily="34" charset="-122"/>
              </a:rPr>
              <a:t>被分散</a:t>
            </a:r>
            <a:r>
              <a:rPr lang="zh-CN" altLang="en-US" sz="2400" b="1">
                <a:solidFill>
                  <a:srgbClr val="000000"/>
                </a:solidFill>
                <a:latin typeface="微软雅黑" panose="020B0503020204020204" pitchFamily="34" charset="-122"/>
                <a:ea typeface="微软雅黑" panose="020B0503020204020204" pitchFamily="34" charset="-122"/>
              </a:rPr>
              <a:t>成微粒的物质。</a:t>
            </a:r>
          </a:p>
        </p:txBody>
      </p:sp>
      <p:sp>
        <p:nvSpPr>
          <p:cNvPr id="13" name="矩形 12"/>
          <p:cNvSpPr>
            <a:spLocks noChangeArrowheads="1"/>
          </p:cNvSpPr>
          <p:nvPr>
            <p:custDataLst>
              <p:tags r:id="rId4"/>
            </p:custDataLst>
          </p:nvPr>
        </p:nvSpPr>
        <p:spPr bwMode="auto">
          <a:xfrm>
            <a:off x="1281846" y="1298185"/>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chemeClr val="accent1">
                    <a:lumMod val="50000"/>
                  </a:schemeClr>
                </a:solidFill>
                <a:latin typeface="微软雅黑" panose="020B0503020204020204" pitchFamily="34" charset="-122"/>
                <a:ea typeface="微软雅黑" panose="020B0503020204020204" pitchFamily="34" charset="-122"/>
              </a:rPr>
              <a:t>分散质：</a:t>
            </a:r>
          </a:p>
        </p:txBody>
      </p:sp>
      <p:sp>
        <p:nvSpPr>
          <p:cNvPr id="14" name="矩形 13"/>
          <p:cNvSpPr>
            <a:spLocks noChangeArrowheads="1"/>
          </p:cNvSpPr>
          <p:nvPr>
            <p:custDataLst>
              <p:tags r:id="rId5"/>
            </p:custDataLst>
          </p:nvPr>
        </p:nvSpPr>
        <p:spPr bwMode="auto">
          <a:xfrm>
            <a:off x="1293275" y="1884391"/>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chemeClr val="accent1">
                    <a:lumMod val="50000"/>
                  </a:schemeClr>
                </a:solidFill>
                <a:latin typeface="微软雅黑" panose="020B0503020204020204" pitchFamily="34" charset="-122"/>
                <a:ea typeface="微软雅黑" panose="020B0503020204020204" pitchFamily="34" charset="-122"/>
              </a:rPr>
              <a:t>分散剂：</a:t>
            </a:r>
          </a:p>
        </p:txBody>
      </p:sp>
      <p:sp>
        <p:nvSpPr>
          <p:cNvPr id="15" name="内容占位符 5121"/>
          <p:cNvSpPr>
            <a:spLocks noGrp="1" noChangeArrowheads="1"/>
          </p:cNvSpPr>
          <p:nvPr>
            <p:ph idx="1"/>
            <p:custDataLst>
              <p:tags r:id="rId6"/>
            </p:custDataLst>
          </p:nvPr>
        </p:nvSpPr>
        <p:spPr bwMode="auto">
          <a:xfrm>
            <a:off x="2709545" y="1836420"/>
            <a:ext cx="6528435" cy="556895"/>
          </a:xfrm>
        </p:spPr>
        <p:txBody>
          <a:bodyPr wrap="square" numCol="1" anchor="t" anchorCtr="0" compatLnSpc="1">
            <a:normAutofit/>
          </a:bodyPr>
          <a:lstStyle/>
          <a:p>
            <a:pPr marL="0" indent="0">
              <a:spcBef>
                <a:spcPct val="0"/>
              </a:spcBef>
              <a:buFont typeface="Arial" panose="020B0604020202020204" pitchFamily="34" charset="0"/>
              <a:buNone/>
            </a:pPr>
            <a:r>
              <a:rPr lang="zh-CN" altLang="en-US" sz="2400" b="1">
                <a:solidFill>
                  <a:srgbClr val="000000"/>
                </a:solidFill>
                <a:latin typeface="微软雅黑" panose="020B0503020204020204" pitchFamily="34" charset="-122"/>
                <a:ea typeface="微软雅黑" panose="020B0503020204020204" pitchFamily="34" charset="-122"/>
              </a:rPr>
              <a:t>分散系中</a:t>
            </a:r>
            <a:r>
              <a:rPr lang="zh-CN" altLang="en-US" sz="2400" b="1">
                <a:solidFill>
                  <a:srgbClr val="FF0000"/>
                </a:solidFill>
                <a:latin typeface="微软雅黑" panose="020B0503020204020204" pitchFamily="34" charset="-122"/>
                <a:ea typeface="微软雅黑" panose="020B0503020204020204" pitchFamily="34" charset="-122"/>
              </a:rPr>
              <a:t>容纳</a:t>
            </a:r>
            <a:r>
              <a:rPr lang="zh-CN" altLang="en-US" sz="2400" b="1">
                <a:solidFill>
                  <a:srgbClr val="000000"/>
                </a:solidFill>
                <a:latin typeface="微软雅黑" panose="020B0503020204020204" pitchFamily="34" charset="-122"/>
                <a:ea typeface="微软雅黑" panose="020B0503020204020204" pitchFamily="34" charset="-122"/>
              </a:rPr>
              <a:t>被分散的微粒在其中的物质。</a:t>
            </a:r>
          </a:p>
        </p:txBody>
      </p:sp>
      <p:sp>
        <p:nvSpPr>
          <p:cNvPr id="2" name="Rectangle 19"/>
          <p:cNvSpPr/>
          <p:nvPr>
            <p:custDataLst>
              <p:tags r:id="rId7"/>
            </p:custDataLst>
          </p:nvPr>
        </p:nvSpPr>
        <p:spPr>
          <a:xfrm>
            <a:off x="188595" y="2539365"/>
            <a:ext cx="5077460"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en-US" sz="2800" b="1" dirty="0">
                <a:solidFill>
                  <a:srgbClr val="FF0000"/>
                </a:solidFill>
                <a:latin typeface="Comic Sans MS" panose="030F0702030302020204" pitchFamily="66" charset="0"/>
                <a:ea typeface="微软雅黑" panose="020B0503020204020204" pitchFamily="34" charset="-122"/>
              </a:rPr>
              <a:t>⑵</a:t>
            </a:r>
            <a:r>
              <a:rPr lang="zh-CN" altLang="en-US" sz="2800" b="1" dirty="0">
                <a:solidFill>
                  <a:srgbClr val="FF0000"/>
                </a:solidFill>
                <a:latin typeface="Comic Sans MS" panose="030F0702030302020204" pitchFamily="66" charset="0"/>
                <a:ea typeface="微软雅黑" panose="020B0503020204020204" pitchFamily="34" charset="-122"/>
              </a:rPr>
              <a:t>按照分散质粒子</a:t>
            </a:r>
            <a:r>
              <a:rPr lang="zh-CN" altLang="en-US" sz="2800" b="1" dirty="0">
                <a:solidFill>
                  <a:srgbClr val="FF0000"/>
                </a:solidFill>
                <a:effectLst>
                  <a:outerShdw blurRad="38100" dist="38100" dir="2700000">
                    <a:srgbClr val="C0C0C0"/>
                  </a:outerShdw>
                </a:effectLst>
                <a:latin typeface="+mj-lt"/>
                <a:ea typeface="楷体_GB2312" pitchFamily="49" charset="-122"/>
                <a:sym typeface="+mn-ea"/>
              </a:rPr>
              <a:t>的大小不同</a:t>
            </a:r>
          </a:p>
        </p:txBody>
      </p:sp>
      <p:sp>
        <p:nvSpPr>
          <p:cNvPr id="3" name="Text Box 20"/>
          <p:cNvSpPr txBox="1"/>
          <p:nvPr>
            <p:custDataLst>
              <p:tags r:id="rId8"/>
            </p:custDataLst>
          </p:nvPr>
        </p:nvSpPr>
        <p:spPr>
          <a:xfrm>
            <a:off x="1164590" y="3171190"/>
            <a:ext cx="3652520" cy="521970"/>
          </a:xfrm>
          <a:prstGeom prst="rect">
            <a:avLst/>
          </a:prstGeom>
          <a:solidFill>
            <a:srgbClr val="FFFF00"/>
          </a:solidFill>
          <a:ln w="28575" cmpd="sng">
            <a:solidFill>
              <a:schemeClr val="accent1">
                <a:shade val="50000"/>
              </a:schemeClr>
            </a:solidFill>
            <a:prstDash val="soli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2060"/>
                </a:solidFill>
                <a:ea typeface="黑体" panose="02010609060101010101" pitchFamily="49" charset="-122"/>
              </a:rPr>
              <a:t>三种分散系</a:t>
            </a:r>
            <a:r>
              <a:rPr lang="zh-CN" altLang="en-US" sz="2800" b="1" dirty="0">
                <a:solidFill>
                  <a:srgbClr val="FF0000"/>
                </a:solidFill>
                <a:ea typeface="黑体" panose="02010609060101010101" pitchFamily="49" charset="-122"/>
              </a:rPr>
              <a:t>本质</a:t>
            </a:r>
            <a:r>
              <a:rPr lang="zh-CN" altLang="en-US" sz="2800" b="1" dirty="0">
                <a:solidFill>
                  <a:srgbClr val="002060"/>
                </a:solidFill>
                <a:ea typeface="黑体" panose="02010609060101010101" pitchFamily="49" charset="-122"/>
              </a:rPr>
              <a:t>区别</a:t>
            </a:r>
          </a:p>
        </p:txBody>
      </p:sp>
      <p:pic>
        <p:nvPicPr>
          <p:cNvPr id="4" name="Picture 5"/>
          <p:cNvPicPr>
            <a:picLocks noChangeAspect="1"/>
          </p:cNvPicPr>
          <p:nvPr>
            <p:custDataLst>
              <p:tags r:id="rId9"/>
            </p:custDataLst>
          </p:nvPr>
        </p:nvPicPr>
        <p:blipFill>
          <a:blip r:embed="rId23"/>
          <a:stretch>
            <a:fillRect/>
          </a:stretch>
        </p:blipFill>
        <p:spPr>
          <a:xfrm>
            <a:off x="4993882" y="2648396"/>
            <a:ext cx="6257925" cy="1433195"/>
          </a:xfrm>
          <a:prstGeom prst="rect">
            <a:avLst/>
          </a:prstGeom>
          <a:noFill/>
          <a:ln w="9525">
            <a:noFill/>
          </a:ln>
        </p:spPr>
      </p:pic>
      <p:sp>
        <p:nvSpPr>
          <p:cNvPr id="5" name="文本框 4"/>
          <p:cNvSpPr txBox="1"/>
          <p:nvPr>
            <p:custDataLst>
              <p:tags r:id="rId10"/>
            </p:custDataLst>
          </p:nvPr>
        </p:nvSpPr>
        <p:spPr>
          <a:xfrm>
            <a:off x="56999" y="4024373"/>
            <a:ext cx="7364730" cy="491490"/>
          </a:xfrm>
          <a:prstGeom prst="rect">
            <a:avLst/>
          </a:prstGeom>
          <a:noFill/>
          <a:ln w="28575" cmpd="sng">
            <a:solidFill>
              <a:schemeClr val="accent1">
                <a:shade val="50000"/>
              </a:schemeClr>
            </a:solidFill>
            <a:prstDash val="sysDot"/>
          </a:ln>
        </p:spPr>
        <p:txBody>
          <a:bodyPr wrap="none" rtlCol="0">
            <a:spAutoFit/>
          </a:bodyPr>
          <a:lstStyle/>
          <a:p>
            <a:pPr algn="l"/>
            <a:r>
              <a:rPr lang="zh-CN" altLang="en-US" sz="2600" dirty="0">
                <a:sym typeface="+mn-ea"/>
              </a:rPr>
              <a:t>【胶体】分散质粒子的直径为 </a:t>
            </a:r>
            <a:r>
              <a:rPr lang="zh-CN" altLang="en-US" sz="2600" dirty="0">
                <a:solidFill>
                  <a:srgbClr val="0D19FD"/>
                </a:solidFill>
                <a:sym typeface="+mn-ea"/>
              </a:rPr>
              <a:t>1~10</a:t>
            </a:r>
            <a:r>
              <a:rPr lang="en-US" altLang="zh-CN" sz="2600" dirty="0">
                <a:solidFill>
                  <a:srgbClr val="0D19FD"/>
                </a:solidFill>
                <a:sym typeface="+mn-ea"/>
              </a:rPr>
              <a:t>0</a:t>
            </a:r>
            <a:r>
              <a:rPr lang="zh-CN" altLang="en-US" sz="2600" dirty="0">
                <a:solidFill>
                  <a:srgbClr val="0D19FD"/>
                </a:solidFill>
                <a:sym typeface="+mn-ea"/>
              </a:rPr>
              <a:t> nm</a:t>
            </a:r>
            <a:r>
              <a:rPr lang="zh-CN" altLang="en-US" sz="2600" dirty="0">
                <a:sym typeface="+mn-ea"/>
              </a:rPr>
              <a:t>的分散系</a:t>
            </a:r>
            <a:endParaRPr lang="zh-CN" altLang="en-US" sz="2600" dirty="0"/>
          </a:p>
        </p:txBody>
      </p:sp>
      <p:sp>
        <p:nvSpPr>
          <p:cNvPr id="16" name="文本框 15"/>
          <p:cNvSpPr txBox="1"/>
          <p:nvPr>
            <p:custDataLst>
              <p:tags r:id="rId11"/>
            </p:custDataLst>
          </p:nvPr>
        </p:nvSpPr>
        <p:spPr>
          <a:xfrm>
            <a:off x="514350" y="4987290"/>
            <a:ext cx="1940560" cy="1562735"/>
          </a:xfrm>
          <a:prstGeom prst="rect">
            <a:avLst/>
          </a:prstGeom>
          <a:noFill/>
        </p:spPr>
        <p:txBody>
          <a:bodyPr wrap="square" rtlCol="0">
            <a:spAutoFit/>
          </a:bodyPr>
          <a:lstStyle/>
          <a:p>
            <a:pPr algn="l"/>
            <a:r>
              <a:rPr lang="zh-CN" altLang="en-US" sz="3185" b="1" dirty="0">
                <a:solidFill>
                  <a:srgbClr val="FF0000"/>
                </a:solidFill>
                <a:latin typeface="楷体" panose="02010609060101010101" charset="-122"/>
                <a:ea typeface="楷体" panose="02010609060101010101" charset="-122"/>
                <a:sym typeface="+mn-ea"/>
              </a:rPr>
              <a:t>根据胶体中分散剂的状态</a:t>
            </a:r>
          </a:p>
        </p:txBody>
      </p:sp>
      <p:sp>
        <p:nvSpPr>
          <p:cNvPr id="17" name="左大括号 16"/>
          <p:cNvSpPr/>
          <p:nvPr>
            <p:custDataLst>
              <p:tags r:id="rId12"/>
            </p:custDataLst>
          </p:nvPr>
        </p:nvSpPr>
        <p:spPr>
          <a:xfrm>
            <a:off x="2406650" y="4872990"/>
            <a:ext cx="426720" cy="1639570"/>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sz="1795"/>
          </a:p>
        </p:txBody>
      </p:sp>
      <p:sp>
        <p:nvSpPr>
          <p:cNvPr id="18" name="矩形 17"/>
          <p:cNvSpPr>
            <a:spLocks noChangeArrowheads="1"/>
          </p:cNvSpPr>
          <p:nvPr>
            <p:custDataLst>
              <p:tags r:id="rId13"/>
            </p:custDataLst>
          </p:nvPr>
        </p:nvSpPr>
        <p:spPr bwMode="auto">
          <a:xfrm>
            <a:off x="2837029" y="4709362"/>
            <a:ext cx="1622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latin typeface="微软雅黑" panose="020B0503020204020204" pitchFamily="34" charset="-122"/>
                <a:ea typeface="微软雅黑" panose="020B0503020204020204" pitchFamily="34" charset="-122"/>
              </a:rPr>
              <a:t>气溶胶</a:t>
            </a:r>
            <a:r>
              <a:rPr lang="zh-CN" altLang="en-US" sz="2800" b="1" dirty="0">
                <a:solidFill>
                  <a:srgbClr val="FF0000"/>
                </a:solidFill>
                <a:latin typeface="Arial" panose="020B0604020202020204" pitchFamily="34" charset="0"/>
              </a:rPr>
              <a:t>　</a:t>
            </a:r>
          </a:p>
        </p:txBody>
      </p:sp>
      <p:sp>
        <p:nvSpPr>
          <p:cNvPr id="19" name="矩形 18"/>
          <p:cNvSpPr>
            <a:spLocks noChangeArrowheads="1"/>
          </p:cNvSpPr>
          <p:nvPr>
            <p:custDataLst>
              <p:tags r:id="rId14"/>
            </p:custDataLst>
          </p:nvPr>
        </p:nvSpPr>
        <p:spPr bwMode="auto">
          <a:xfrm>
            <a:off x="4159927" y="4679666"/>
            <a:ext cx="29489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latin typeface="微软雅黑" panose="020B0503020204020204" pitchFamily="34" charset="-122"/>
                <a:ea typeface="微软雅黑" panose="020B0503020204020204" pitchFamily="34" charset="-122"/>
              </a:rPr>
              <a:t>(如：烟、云、雾)</a:t>
            </a:r>
            <a:endParaRPr lang="en-US" altLang="zh-CN" sz="2800" b="1">
              <a:solidFill>
                <a:srgbClr val="000000"/>
              </a:solidFill>
              <a:latin typeface="Arial" panose="020B0604020202020204" pitchFamily="34" charset="0"/>
            </a:endParaRPr>
          </a:p>
        </p:txBody>
      </p:sp>
      <p:sp>
        <p:nvSpPr>
          <p:cNvPr id="22" name="矩形 21"/>
          <p:cNvSpPr>
            <a:spLocks noChangeArrowheads="1"/>
          </p:cNvSpPr>
          <p:nvPr>
            <p:custDataLst>
              <p:tags r:id="rId15"/>
            </p:custDataLst>
          </p:nvPr>
        </p:nvSpPr>
        <p:spPr bwMode="auto">
          <a:xfrm>
            <a:off x="2837029" y="5424810"/>
            <a:ext cx="2087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液溶胶</a:t>
            </a:r>
          </a:p>
        </p:txBody>
      </p:sp>
      <p:sp>
        <p:nvSpPr>
          <p:cNvPr id="23" name="矩形 22"/>
          <p:cNvSpPr>
            <a:spLocks noChangeArrowheads="1"/>
          </p:cNvSpPr>
          <p:nvPr>
            <p:custDataLst>
              <p:tags r:id="rId16"/>
            </p:custDataLst>
          </p:nvPr>
        </p:nvSpPr>
        <p:spPr bwMode="auto">
          <a:xfrm>
            <a:off x="4159885" y="5408930"/>
            <a:ext cx="30841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latin typeface="微软雅黑" panose="020B0503020204020204" pitchFamily="34" charset="-122"/>
                <a:ea typeface="微软雅黑" panose="020B0503020204020204" pitchFamily="34" charset="-122"/>
              </a:rPr>
              <a:t>(如：牛奶、豆浆)　</a:t>
            </a:r>
            <a:r>
              <a:rPr lang="zh-CN" altLang="en-US" sz="2800" b="1" dirty="0">
                <a:latin typeface="Arial" panose="020B0604020202020204" pitchFamily="34" charset="0"/>
              </a:rPr>
              <a:t>　</a:t>
            </a:r>
          </a:p>
        </p:txBody>
      </p:sp>
      <p:sp>
        <p:nvSpPr>
          <p:cNvPr id="6" name="矩形 5"/>
          <p:cNvSpPr>
            <a:spLocks noChangeArrowheads="1"/>
          </p:cNvSpPr>
          <p:nvPr>
            <p:custDataLst>
              <p:tags r:id="rId17"/>
            </p:custDataLst>
          </p:nvPr>
        </p:nvSpPr>
        <p:spPr bwMode="auto">
          <a:xfrm>
            <a:off x="2833370" y="6247164"/>
            <a:ext cx="12992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latin typeface="微软雅黑" panose="020B0503020204020204" pitchFamily="34" charset="-122"/>
                <a:ea typeface="微软雅黑" panose="020B0503020204020204" pitchFamily="34" charset="-122"/>
              </a:rPr>
              <a:t>固溶胶</a:t>
            </a:r>
            <a:endParaRPr lang="zh-CN" altLang="en-US" sz="2800" b="1" dirty="0">
              <a:solidFill>
                <a:srgbClr val="FF0000"/>
              </a:solidFill>
              <a:latin typeface="Arial" panose="020B0604020202020204" pitchFamily="34" charset="0"/>
            </a:endParaRPr>
          </a:p>
        </p:txBody>
      </p:sp>
      <p:sp>
        <p:nvSpPr>
          <p:cNvPr id="7" name="矩形 6"/>
          <p:cNvSpPr>
            <a:spLocks noChangeArrowheads="1"/>
          </p:cNvSpPr>
          <p:nvPr>
            <p:custDataLst>
              <p:tags r:id="rId18"/>
            </p:custDataLst>
          </p:nvPr>
        </p:nvSpPr>
        <p:spPr bwMode="auto">
          <a:xfrm>
            <a:off x="4199234" y="6270308"/>
            <a:ext cx="31635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微软雅黑" panose="020B0503020204020204" pitchFamily="34" charset="-122"/>
                <a:ea typeface="微软雅黑" panose="020B0503020204020204" pitchFamily="34" charset="-122"/>
              </a:rPr>
              <a:t>(如：有色玻璃、宝石)</a:t>
            </a:r>
            <a:endParaRPr lang="en-US" altLang="zh-CN" sz="2400" b="1" dirty="0">
              <a:latin typeface="Arial" panose="020B0604020202020204" pitchFamily="34" charset="0"/>
            </a:endParaRPr>
          </a:p>
        </p:txBody>
      </p:sp>
      <p:pic>
        <p:nvPicPr>
          <p:cNvPr id="21" name="Picture 11" descr="00114262"/>
          <p:cNvPicPr>
            <a:picLocks noChangeAspect="1" noChangeArrowheads="1"/>
          </p:cNvPicPr>
          <p:nvPr>
            <p:custDataLst>
              <p:tags r:id="rId19"/>
            </p:custDataLst>
          </p:nvPr>
        </p:nvPicPr>
        <p:blipFill>
          <a:blip r:embed="rId24">
            <a:extLst>
              <a:ext uri="{28A0092B-C50C-407E-A947-70E740481C1C}">
                <a14:useLocalDpi xmlns:a14="http://schemas.microsoft.com/office/drawing/2010/main" val="0"/>
              </a:ext>
            </a:extLst>
          </a:blip>
          <a:stretch>
            <a:fillRect/>
          </a:stretch>
        </p:blipFill>
        <p:spPr bwMode="auto">
          <a:xfrm>
            <a:off x="7383780" y="4516120"/>
            <a:ext cx="1475105" cy="179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20063201605666483"/>
          <p:cNvPicPr>
            <a:picLocks noChangeAspect="1" noChangeArrowheads="1"/>
          </p:cNvPicPr>
          <p:nvPr>
            <p:custDataLst>
              <p:tags r:id="rId20"/>
            </p:custDataLst>
          </p:nvPr>
        </p:nvPicPr>
        <p:blipFill>
          <a:blip r:embed="rId25">
            <a:extLst>
              <a:ext uri="{28A0092B-C50C-407E-A947-70E740481C1C}">
                <a14:useLocalDpi xmlns:a14="http://schemas.microsoft.com/office/drawing/2010/main" val="0"/>
              </a:ext>
            </a:extLst>
          </a:blip>
          <a:srcRect l="14491" t="7079" r="14491" b="6721"/>
          <a:stretch>
            <a:fillRect/>
          </a:stretch>
        </p:blipFill>
        <p:spPr bwMode="auto">
          <a:xfrm>
            <a:off x="8823960" y="4485640"/>
            <a:ext cx="1403985" cy="182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4" descr="image109475"/>
          <p:cNvPicPr>
            <a:picLocks noChangeAspect="1" noChangeArrowheads="1"/>
          </p:cNvPicPr>
          <p:nvPr>
            <p:custDataLst>
              <p:tags r:id="rId21"/>
            </p:custDataLst>
          </p:nvPr>
        </p:nvPicPr>
        <p:blipFill>
          <a:blip r:embed="rId26">
            <a:extLst>
              <a:ext uri="{28A0092B-C50C-407E-A947-70E740481C1C}">
                <a14:useLocalDpi xmlns:a14="http://schemas.microsoft.com/office/drawing/2010/main" val="0"/>
              </a:ext>
            </a:extLst>
          </a:blip>
          <a:stretch>
            <a:fillRect/>
          </a:stretch>
        </p:blipFill>
        <p:spPr bwMode="auto">
          <a:xfrm>
            <a:off x="10199370" y="4553585"/>
            <a:ext cx="1876425" cy="156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文本占位符 10242"/>
          <p:cNvSpPr>
            <a:spLocks noGrp="1"/>
          </p:cNvSpPr>
          <p:nvPr/>
        </p:nvSpPr>
        <p:spPr>
          <a:xfrm>
            <a:off x="7336790" y="4530846"/>
            <a:ext cx="4692015" cy="1871285"/>
          </a:xfrm>
          <a:prstGeom prst="rect">
            <a:avLst/>
          </a:prstGeom>
          <a:solidFill>
            <a:srgbClr val="FFCC99"/>
          </a:solidFill>
          <a:ln w="9525">
            <a:noFill/>
          </a:ln>
        </p:spPr>
        <p:txBody>
          <a:bodyPr anchor="t" anchorCtr="0"/>
          <a:lstStyle/>
          <a:p>
            <a:pPr marL="357505" indent="-357505">
              <a:lnSpc>
                <a:spcPct val="110000"/>
              </a:lnSpc>
              <a:spcBef>
                <a:spcPts val="1800"/>
              </a:spcBef>
              <a:buClr>
                <a:srgbClr val="963B22"/>
              </a:buClr>
              <a:buSzPct val="60000"/>
              <a:buFont typeface="Wingdings" panose="05000000000000000000" pitchFamily="2" charset="2"/>
            </a:pPr>
            <a:r>
              <a:rPr lang="zh-CN" altLang="en-US" sz="2600" dirty="0">
                <a:solidFill>
                  <a:srgbClr val="7D593E"/>
                </a:solidFill>
                <a:latin typeface="Arial" panose="020B0604020202020204" pitchFamily="34" charset="0"/>
                <a:ea typeface="微软雅黑" panose="020B0503020204020204" pitchFamily="34" charset="-122"/>
              </a:rPr>
              <a:t>    </a:t>
            </a:r>
            <a:r>
              <a:rPr lang="zh-CN" altLang="en-US" sz="2600" b="1" dirty="0">
                <a:solidFill>
                  <a:srgbClr val="FF0000"/>
                </a:solidFill>
                <a:latin typeface="Arial" panose="020B0604020202020204" pitchFamily="34" charset="0"/>
                <a:ea typeface="微软雅黑" panose="020B0503020204020204" pitchFamily="34" charset="-122"/>
              </a:rPr>
              <a:t>Fe(OH)</a:t>
            </a:r>
            <a:r>
              <a:rPr lang="zh-CN" altLang="en-US" sz="2600" b="1" baseline="-25000" dirty="0">
                <a:solidFill>
                  <a:srgbClr val="FF0000"/>
                </a:solidFill>
                <a:latin typeface="Arial" panose="020B0604020202020204" pitchFamily="34" charset="0"/>
                <a:ea typeface="微软雅黑" panose="020B0503020204020204" pitchFamily="34" charset="-122"/>
              </a:rPr>
              <a:t>3</a:t>
            </a:r>
            <a:r>
              <a:rPr lang="zh-CN" altLang="en-US" sz="2600" b="1" dirty="0">
                <a:solidFill>
                  <a:srgbClr val="FF0000"/>
                </a:solidFill>
                <a:latin typeface="Arial" panose="020B0604020202020204" pitchFamily="34" charset="0"/>
                <a:ea typeface="微软雅黑" panose="020B0503020204020204" pitchFamily="34" charset="-122"/>
              </a:rPr>
              <a:t>胶体、</a:t>
            </a:r>
            <a:r>
              <a:rPr lang="zh-CN" altLang="en-US" sz="2600" b="1" dirty="0">
                <a:solidFill>
                  <a:srgbClr val="0070C0"/>
                </a:solidFill>
                <a:latin typeface="Arial" panose="020B0604020202020204" pitchFamily="34" charset="0"/>
                <a:ea typeface="微软雅黑" panose="020B0503020204020204" pitchFamily="34" charset="-122"/>
              </a:rPr>
              <a:t>Al(OH)</a:t>
            </a:r>
            <a:r>
              <a:rPr lang="zh-CN" altLang="en-US" sz="2600" b="1" baseline="-25000" dirty="0">
                <a:solidFill>
                  <a:srgbClr val="0070C0"/>
                </a:solidFill>
                <a:latin typeface="Arial" panose="020B0604020202020204" pitchFamily="34" charset="0"/>
                <a:ea typeface="微软雅黑" panose="020B0503020204020204" pitchFamily="34" charset="-122"/>
              </a:rPr>
              <a:t>3</a:t>
            </a:r>
            <a:r>
              <a:rPr lang="zh-CN" altLang="en-US" sz="2600" b="1" dirty="0">
                <a:solidFill>
                  <a:srgbClr val="0070C0"/>
                </a:solidFill>
                <a:latin typeface="Arial" panose="020B0604020202020204" pitchFamily="34" charset="0"/>
                <a:ea typeface="微软雅黑" panose="020B0503020204020204" pitchFamily="34" charset="-122"/>
              </a:rPr>
              <a:t>胶体</a:t>
            </a:r>
            <a:r>
              <a:rPr lang="zh-CN" altLang="en-US" sz="2600" b="1" dirty="0">
                <a:latin typeface="Arial" panose="020B0604020202020204" pitchFamily="34" charset="0"/>
                <a:ea typeface="微软雅黑" panose="020B0503020204020204" pitchFamily="34" charset="-122"/>
              </a:rPr>
              <a:t>、</a:t>
            </a:r>
            <a:r>
              <a:rPr lang="zh-CN" altLang="en-US" sz="2600" b="1" dirty="0">
                <a:solidFill>
                  <a:srgbClr val="0070C0"/>
                </a:solidFill>
                <a:latin typeface="Arial" panose="020B0604020202020204" pitchFamily="34" charset="0"/>
                <a:ea typeface="微软雅黑" panose="020B0503020204020204" pitchFamily="34" charset="-122"/>
              </a:rPr>
              <a:t>淀粉溶液</a:t>
            </a:r>
            <a:r>
              <a:rPr lang="zh-CN" altLang="en-US" sz="2600" b="1" dirty="0">
                <a:latin typeface="Arial" panose="020B0604020202020204" pitchFamily="34" charset="0"/>
                <a:ea typeface="微软雅黑" panose="020B0503020204020204" pitchFamily="34" charset="-122"/>
              </a:rPr>
              <a:t>、肥皂水、墨水、果冻，鸡蛋清，血液等等</a:t>
            </a:r>
          </a:p>
        </p:txBody>
      </p:sp>
      <p:sp>
        <p:nvSpPr>
          <p:cNvPr id="20" name="文本框 19"/>
          <p:cNvSpPr txBox="1"/>
          <p:nvPr/>
        </p:nvSpPr>
        <p:spPr>
          <a:xfrm>
            <a:off x="6920830" y="2645410"/>
            <a:ext cx="1804670" cy="645160"/>
          </a:xfrm>
          <a:prstGeom prst="rect">
            <a:avLst/>
          </a:prstGeom>
          <a:solidFill>
            <a:schemeClr val="bg1"/>
          </a:solidFill>
        </p:spPr>
        <p:txBody>
          <a:bodyPr wrap="square" rtlCol="0">
            <a:spAutoFit/>
          </a:bodyPr>
          <a:lstStyle/>
          <a:p>
            <a:endParaRPr lang="zh-CN" altLang="en-US"/>
          </a:p>
          <a:p>
            <a:endParaRPr lang="zh-CN" altLang="en-US"/>
          </a:p>
        </p:txBody>
      </p:sp>
      <p:sp>
        <p:nvSpPr>
          <p:cNvPr id="24" name="文本框 23">
            <a:extLst>
              <a:ext uri="{FF2B5EF4-FFF2-40B4-BE49-F238E27FC236}">
                <a16:creationId xmlns:a16="http://schemas.microsoft.com/office/drawing/2014/main" id="{03569121-75B2-9241-4259-0FC084912A43}"/>
              </a:ext>
            </a:extLst>
          </p:cNvPr>
          <p:cNvSpPr txBox="1"/>
          <p:nvPr/>
        </p:nvSpPr>
        <p:spPr>
          <a:xfrm>
            <a:off x="4849806" y="5848171"/>
            <a:ext cx="2356297" cy="430887"/>
          </a:xfrm>
          <a:prstGeom prst="rect">
            <a:avLst/>
          </a:prstGeom>
          <a:noFill/>
        </p:spPr>
        <p:txBody>
          <a:bodyPr wrap="square" rtlCol="0">
            <a:spAutoFit/>
          </a:bodyPr>
          <a:lstStyle/>
          <a:p>
            <a:r>
              <a:rPr lang="zh-CN" altLang="en-US" sz="2200" b="1" dirty="0">
                <a:solidFill>
                  <a:srgbClr val="0D19FD"/>
                </a:solidFill>
              </a:rPr>
              <a:t>蛋白质溶液</a:t>
            </a:r>
            <a:r>
              <a:rPr lang="en-US" altLang="zh-CN" sz="2200" b="1" dirty="0">
                <a:solidFill>
                  <a:srgbClr val="0D19FD"/>
                </a:solidFill>
              </a:rPr>
              <a:t>(</a:t>
            </a:r>
            <a:r>
              <a:rPr lang="zh-CN" altLang="en-US" sz="2200" b="1" dirty="0">
                <a:solidFill>
                  <a:srgbClr val="0D19FD"/>
                </a:solidFill>
              </a:rPr>
              <a:t>胶体</a:t>
            </a:r>
            <a:r>
              <a:rPr lang="en-US" altLang="zh-CN" sz="2200" b="1" dirty="0">
                <a:solidFill>
                  <a:srgbClr val="0D19FD"/>
                </a:solidFill>
              </a:rPr>
              <a:t>)</a:t>
            </a:r>
            <a:endParaRPr lang="zh-CN" altLang="en-US" sz="2200" b="1" dirty="0">
              <a:solidFill>
                <a:srgbClr val="0D19FD"/>
              </a:solidFill>
            </a:endParaRPr>
          </a:p>
        </p:txBody>
      </p:sp>
    </p:spTree>
    <p:extLst>
      <p:ext uri="{BB962C8B-B14F-4D97-AF65-F5344CB8AC3E}">
        <p14:creationId xmlns:p14="http://schemas.microsoft.com/office/powerpoint/2010/main" val="3328818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blinds(horizontal)">
                                      <p:cBhvr>
                                        <p:cTn id="25" dur="500"/>
                                        <p:tgtEl>
                                          <p:spTgt spid="1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20"/>
                                        </p:tgtEl>
                                      </p:cBhvr>
                                    </p:animEffect>
                                    <p:set>
                                      <p:cBhvr>
                                        <p:cTn id="41" dur="1" fill="hold">
                                          <p:stCondLst>
                                            <p:cond delay="499"/>
                                          </p:stCondLst>
                                        </p:cTn>
                                        <p:tgtEl>
                                          <p:spTgt spid="2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ox(in)">
                                      <p:cBhvr>
                                        <p:cTn id="57" dur="2000"/>
                                        <p:tgtEl>
                                          <p:spTgt spid="16"/>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ox(in)">
                                      <p:cBhvr>
                                        <p:cTn id="60" dur="20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linds(horizontal)">
                                      <p:cBhvr>
                                        <p:cTn id="65" dur="500"/>
                                        <p:tgtEl>
                                          <p:spTgt spid="1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linds(horizontal)">
                                      <p:cBhvr>
                                        <p:cTn id="68" dur="500"/>
                                        <p:tgtEl>
                                          <p:spTgt spid="22"/>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linds(horizontal)">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blinds(horizontal)">
                                      <p:cBhvr>
                                        <p:cTn id="76" dur="500"/>
                                        <p:tgtEl>
                                          <p:spTgt spid="19"/>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dissolve">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linds(horizontal)">
                                      <p:cBhvr>
                                        <p:cTn id="85" dur="500"/>
                                        <p:tgtEl>
                                          <p:spTgt spid="23"/>
                                        </p:tgtEl>
                                      </p:cBhvr>
                                    </p:animEffect>
                                  </p:childTnLst>
                                </p:cTn>
                              </p:par>
                            </p:childTnLst>
                          </p:cTn>
                        </p:par>
                        <p:par>
                          <p:cTn id="86" fill="hold">
                            <p:stCondLst>
                              <p:cond delay="500"/>
                            </p:stCondLst>
                            <p:childTnLst>
                              <p:par>
                                <p:cTn id="87" presetID="9" presetClass="entr" presetSubtype="0" fill="hold"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dissolv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blinds(horizontal)">
                                      <p:cBhvr>
                                        <p:cTn id="98" dur="500"/>
                                        <p:tgtEl>
                                          <p:spTgt spid="7"/>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dissolve">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0482"/>
                                        </p:tgtEl>
                                        <p:attrNameLst>
                                          <p:attrName>style.visibility</p:attrName>
                                        </p:attrNameLst>
                                      </p:cBhvr>
                                      <p:to>
                                        <p:strVal val="visible"/>
                                      </p:to>
                                    </p:set>
                                    <p:animEffect transition="in" filter="blinds(horizontal)">
                                      <p:cBhvr>
                                        <p:cTn id="10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P spid="13" grpId="0"/>
      <p:bldP spid="14" grpId="0"/>
      <p:bldP spid="15" grpId="0" build="p"/>
      <p:bldP spid="2" grpId="0"/>
      <p:bldP spid="3" grpId="0" bldLvl="0" animBg="1"/>
      <p:bldP spid="5" grpId="0" bldLvl="0" animBg="1"/>
      <p:bldP spid="16" grpId="0"/>
      <p:bldP spid="17" grpId="0" bldLvl="0" animBg="1"/>
      <p:bldP spid="18" grpId="0"/>
      <p:bldP spid="19" grpId="0"/>
      <p:bldP spid="22" grpId="0"/>
      <p:bldP spid="23" grpId="0"/>
      <p:bldP spid="6" grpId="0"/>
      <p:bldP spid="7" grpId="0"/>
      <p:bldP spid="20482" grpId="0" bldLvl="0" animBg="1"/>
      <p:bldP spid="20"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6" name="文本框 13325"/>
          <p:cNvSpPr txBox="1"/>
          <p:nvPr>
            <p:custDataLst>
              <p:tags r:id="rId1"/>
            </p:custDataLst>
          </p:nvPr>
        </p:nvSpPr>
        <p:spPr>
          <a:xfrm>
            <a:off x="3951455" y="2886075"/>
            <a:ext cx="3339321" cy="520065"/>
          </a:xfrm>
          <a:prstGeom prst="rect">
            <a:avLst/>
          </a:prstGeom>
          <a:noFill/>
          <a:ln w="9525">
            <a:noFill/>
          </a:ln>
        </p:spPr>
        <p:txBody>
          <a:bodyPr>
            <a:spAutoFit/>
          </a:bodyPr>
          <a:lstStyle/>
          <a:p>
            <a:pPr defTabSz="910590">
              <a:spcBef>
                <a:spcPct val="50000"/>
              </a:spcBef>
              <a:buClr>
                <a:schemeClr val="bg1"/>
              </a:buClr>
              <a:defRPr/>
            </a:pPr>
            <a:r>
              <a:rPr lang="zh-CN" altLang="en-US" sz="2790" b="1" noProof="1">
                <a:solidFill>
                  <a:srgbClr val="D23200"/>
                </a:solidFill>
                <a:effectLst>
                  <a:outerShdw blurRad="38100" dist="38100" dir="2700000">
                    <a:srgbClr val="C0C0C0"/>
                  </a:outerShdw>
                </a:effectLst>
                <a:latin typeface="微软雅黑" panose="020B0503020204020204" pitchFamily="34" charset="-122"/>
                <a:ea typeface="微软雅黑" panose="020B0503020204020204" pitchFamily="34" charset="-122"/>
              </a:rPr>
              <a:t>红褐色液体，透明</a:t>
            </a:r>
          </a:p>
        </p:txBody>
      </p:sp>
      <p:grpSp>
        <p:nvGrpSpPr>
          <p:cNvPr id="13327" name="组合 13326"/>
          <p:cNvGrpSpPr/>
          <p:nvPr>
            <p:custDataLst>
              <p:tags r:id="rId2"/>
            </p:custDataLst>
          </p:nvPr>
        </p:nvGrpSpPr>
        <p:grpSpPr>
          <a:xfrm>
            <a:off x="667681" y="2347275"/>
            <a:ext cx="7134188" cy="758937"/>
            <a:chOff x="241" y="1739"/>
            <a:chExt cx="5375" cy="480"/>
          </a:xfrm>
        </p:grpSpPr>
        <p:sp>
          <p:nvSpPr>
            <p:cNvPr id="19467" name="文本框 13327"/>
            <p:cNvSpPr txBox="1"/>
            <p:nvPr>
              <p:custDataLst>
                <p:tags r:id="rId10"/>
              </p:custDataLst>
            </p:nvPr>
          </p:nvSpPr>
          <p:spPr>
            <a:xfrm>
              <a:off x="241" y="1799"/>
              <a:ext cx="5375" cy="329"/>
            </a:xfrm>
            <a:prstGeom prst="rect">
              <a:avLst/>
            </a:prstGeom>
            <a:noFill/>
            <a:ln w="9525">
              <a:noFill/>
            </a:ln>
          </p:spPr>
          <p:txBody>
            <a:bodyPr anchor="t">
              <a:spAutoFit/>
            </a:bodyPr>
            <a:lstStyle/>
            <a:p>
              <a:pPr>
                <a:spcBef>
                  <a:spcPct val="50000"/>
                </a:spcBef>
              </a:pPr>
              <a:r>
                <a:rPr lang="en-US" altLang="zh-CN" sz="2790" b="1" dirty="0">
                  <a:solidFill>
                    <a:schemeClr val="tx1"/>
                  </a:solidFill>
                  <a:latin typeface="Times New Roman" panose="02020603050405020304" charset="0"/>
                  <a:ea typeface="黑体" panose="02010609060101010101" pitchFamily="49" charset="-122"/>
                </a:rPr>
                <a:t>FeCl</a:t>
              </a:r>
              <a:r>
                <a:rPr lang="en-US" altLang="zh-CN" sz="2790" b="1" baseline="-25000" dirty="0">
                  <a:solidFill>
                    <a:schemeClr val="tx1"/>
                  </a:solidFill>
                  <a:latin typeface="Times New Roman" panose="02020603050405020304" charset="0"/>
                  <a:ea typeface="黑体" panose="02010609060101010101" pitchFamily="49" charset="-122"/>
                </a:rPr>
                <a:t>3   </a:t>
              </a:r>
              <a:r>
                <a:rPr lang="en-US" altLang="zh-CN" sz="2790" b="1" dirty="0">
                  <a:solidFill>
                    <a:schemeClr val="tx1"/>
                  </a:solidFill>
                  <a:latin typeface="Times New Roman" panose="02020603050405020304" charset="0"/>
                  <a:ea typeface="黑体" panose="02010609060101010101" pitchFamily="49" charset="-122"/>
                </a:rPr>
                <a:t>+    3H</a:t>
              </a:r>
              <a:r>
                <a:rPr lang="en-US" altLang="zh-CN" sz="2790" b="1" baseline="-25000" dirty="0">
                  <a:solidFill>
                    <a:schemeClr val="tx1"/>
                  </a:solidFill>
                  <a:latin typeface="Times New Roman" panose="02020603050405020304" charset="0"/>
                  <a:ea typeface="黑体" panose="02010609060101010101" pitchFamily="49" charset="-122"/>
                </a:rPr>
                <a:t>2</a:t>
              </a:r>
              <a:r>
                <a:rPr lang="en-US" altLang="zh-CN" sz="2790" b="1" dirty="0">
                  <a:solidFill>
                    <a:schemeClr val="tx1"/>
                  </a:solidFill>
                  <a:latin typeface="Times New Roman" panose="02020603050405020304" charset="0"/>
                  <a:ea typeface="黑体" panose="02010609060101010101" pitchFamily="49" charset="-122"/>
                </a:rPr>
                <a:t>O           Fe(OH)</a:t>
              </a:r>
              <a:r>
                <a:rPr lang="en-US" altLang="zh-CN" sz="2790" b="1" baseline="-25000" dirty="0">
                  <a:solidFill>
                    <a:schemeClr val="tx1"/>
                  </a:solidFill>
                  <a:latin typeface="Times New Roman" panose="02020603050405020304" charset="0"/>
                  <a:ea typeface="黑体" panose="02010609060101010101" pitchFamily="49" charset="-122"/>
                </a:rPr>
                <a:t>3</a:t>
              </a:r>
              <a:r>
                <a:rPr lang="en-US" altLang="zh-CN" sz="2790" b="1" dirty="0">
                  <a:solidFill>
                    <a:schemeClr val="tx1"/>
                  </a:solidFill>
                  <a:latin typeface="Times New Roman" panose="02020603050405020304" charset="0"/>
                  <a:ea typeface="黑体" panose="02010609060101010101" pitchFamily="49" charset="-122"/>
                </a:rPr>
                <a:t>(</a:t>
              </a:r>
              <a:r>
                <a:rPr lang="zh-CN" altLang="en-US" sz="2790" b="1" dirty="0">
                  <a:solidFill>
                    <a:schemeClr val="tx1"/>
                  </a:solidFill>
                  <a:latin typeface="Times New Roman" panose="02020603050405020304" charset="0"/>
                  <a:ea typeface="黑体" panose="02010609060101010101" pitchFamily="49" charset="-122"/>
                </a:rPr>
                <a:t>胶体</a:t>
              </a:r>
              <a:r>
                <a:rPr lang="en-US" altLang="zh-CN" sz="2790" b="1" dirty="0">
                  <a:solidFill>
                    <a:schemeClr val="tx1"/>
                  </a:solidFill>
                  <a:latin typeface="Times New Roman" panose="02020603050405020304" charset="0"/>
                  <a:ea typeface="黑体" panose="02010609060101010101" pitchFamily="49" charset="-122"/>
                </a:rPr>
                <a:t>) + 3HCl    </a:t>
              </a:r>
            </a:p>
          </p:txBody>
        </p:sp>
        <p:pic>
          <p:nvPicPr>
            <p:cNvPr id="19468" name="图片 13328"/>
            <p:cNvPicPr>
              <a:picLocks noChangeAspect="1"/>
            </p:cNvPicPr>
            <p:nvPr>
              <p:custDataLst>
                <p:tags r:id="rId11"/>
              </p:custDataLst>
            </p:nvPr>
          </p:nvPicPr>
          <p:blipFill>
            <a:blip r:embed="rId14"/>
            <a:stretch>
              <a:fillRect/>
            </a:stretch>
          </p:blipFill>
          <p:spPr>
            <a:xfrm>
              <a:off x="2263" y="1739"/>
              <a:ext cx="452" cy="480"/>
            </a:xfrm>
            <a:prstGeom prst="rect">
              <a:avLst/>
            </a:prstGeom>
            <a:noFill/>
            <a:ln w="9525">
              <a:noFill/>
            </a:ln>
          </p:spPr>
        </p:pic>
      </p:grpSp>
      <p:sp>
        <p:nvSpPr>
          <p:cNvPr id="20" name="Text Box 4"/>
          <p:cNvSpPr txBox="1"/>
          <p:nvPr>
            <p:custDataLst>
              <p:tags r:id="rId3"/>
            </p:custDataLst>
          </p:nvPr>
        </p:nvSpPr>
        <p:spPr>
          <a:xfrm>
            <a:off x="5490845" y="3511550"/>
            <a:ext cx="2157095" cy="460375"/>
          </a:xfrm>
          <a:prstGeom prst="rect">
            <a:avLst/>
          </a:prstGeom>
          <a:noFill/>
        </p:spPr>
        <p:txBody>
          <a:bodyPr wrap="square" rtlCol="0" anchor="t">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Calibri" panose="020F0502020204030204"/>
                <a:ea typeface="宋体"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Calibri" panose="020F0502020204030204"/>
                <a:ea typeface="宋体"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Calibri" panose="020F0502020204030204"/>
                <a:ea typeface="宋体"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Calibri" panose="020F0502020204030204"/>
                <a:ea typeface="宋体"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Calibri" panose="020F0502020204030204"/>
                <a:ea typeface="宋体" pitchFamily="2" charset="-122"/>
              </a:defRPr>
            </a:lvl5pPr>
          </a:lstStyle>
          <a:p>
            <a:pPr lvl="0" algn="l" eaLnBrk="1" fontAlgn="auto" hangingPunct="1"/>
            <a:r>
              <a:rPr lang="en-US" sz="2400" b="1"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charset="0"/>
              </a:rPr>
              <a:t>[ </a:t>
            </a:r>
            <a:r>
              <a:rPr lang="en-US" sz="2400" b="1" dirty="0" err="1">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charset="0"/>
              </a:rPr>
              <a:t>注意</a:t>
            </a:r>
            <a:r>
              <a:rPr sz="2400" b="1"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charset="0"/>
              </a:rPr>
              <a:t>事项</a:t>
            </a:r>
            <a:r>
              <a:rPr lang="en-US" altLang="zh-CN" sz="2400" b="1"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charset="0"/>
              </a:rPr>
              <a:t> ]</a:t>
            </a:r>
          </a:p>
        </p:txBody>
      </p:sp>
      <p:sp>
        <p:nvSpPr>
          <p:cNvPr id="21" name="文本框 99"/>
          <p:cNvSpPr txBox="1">
            <a:spLocks noChangeArrowheads="1"/>
          </p:cNvSpPr>
          <p:nvPr>
            <p:custDataLst>
              <p:tags r:id="rId4"/>
            </p:custDataLst>
          </p:nvPr>
        </p:nvSpPr>
        <p:spPr bwMode="auto">
          <a:xfrm>
            <a:off x="426513" y="679274"/>
            <a:ext cx="3524885" cy="521970"/>
          </a:xfrm>
          <a:prstGeom prst="rect">
            <a:avLst/>
          </a:prstGeom>
          <a:noFill/>
          <a:ln w="28575" cmpd="sng">
            <a:noFill/>
            <a:prstDash val="solid"/>
          </a:ln>
          <a:extLst>
            <a:ext uri="{909E8E84-426E-40DD-AFC4-6F175D3DCCD1}">
              <a14:hiddenFill xmlns:a14="http://schemas.microsoft.com/office/drawing/2010/main">
                <a:solidFill>
                  <a:srgbClr val="FFFFFF"/>
                </a:solidFill>
              </a14:hiddenFill>
            </a:ext>
          </a:extLst>
        </p:spPr>
        <p:txBody>
          <a:bodyPr wrap="square">
            <a:spAutoFit/>
          </a:bodyPr>
          <a:lstStyle/>
          <a:p>
            <a:r>
              <a:rPr lang="zh-CN" altLang="zh-CN" sz="2800" b="1" dirty="0">
                <a:latin typeface="微软雅黑" panose="020B0503020204020204" pitchFamily="34" charset="-122"/>
                <a:ea typeface="微软雅黑" panose="020B0503020204020204" pitchFamily="34" charset="-122"/>
              </a:rPr>
              <a:t>氢氧化铁胶体的制备</a:t>
            </a:r>
            <a:r>
              <a:rPr lang="zh-CN" altLang="en-US" sz="2800" b="1" dirty="0">
                <a:latin typeface="微软雅黑" panose="020B0503020204020204" pitchFamily="34" charset="-122"/>
                <a:ea typeface="微软雅黑" panose="020B0503020204020204" pitchFamily="34" charset="-122"/>
              </a:rPr>
              <a:t>：</a:t>
            </a:r>
            <a:endParaRPr lang="zh-CN" altLang="zh-CN" sz="2800" b="1" dirty="0">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4550116" y="136457"/>
            <a:ext cx="2740660" cy="523220"/>
          </a:xfrm>
          <a:prstGeom prst="rect">
            <a:avLst/>
          </a:prstGeom>
          <a:gradFill>
            <a:gsLst>
              <a:gs pos="0">
                <a:srgbClr val="012D86"/>
              </a:gs>
              <a:gs pos="100000">
                <a:srgbClr val="0E2557"/>
              </a:gs>
            </a:gsLst>
            <a:lin ang="5400000" scaled="0"/>
          </a:gradFill>
        </p:spPr>
        <p:txBody>
          <a:bodyPr wrap="square" rtlCol="0">
            <a:spAutoFit/>
          </a:bodyPr>
          <a:lstStyle/>
          <a:p>
            <a:pPr lvl="0" algn="ctr">
              <a:buClrTx/>
              <a:buSzTx/>
              <a:buFontTx/>
            </a:pPr>
            <a:r>
              <a:rPr lang="zh-CN" altLang="en-US" sz="2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胶体的制备</a:t>
            </a:r>
          </a:p>
        </p:txBody>
      </p:sp>
      <p:sp>
        <p:nvSpPr>
          <p:cNvPr id="2" name="文本框 1"/>
          <p:cNvSpPr txBox="1"/>
          <p:nvPr>
            <p:custDataLst>
              <p:tags r:id="rId6"/>
            </p:custDataLst>
          </p:nvPr>
        </p:nvSpPr>
        <p:spPr>
          <a:xfrm>
            <a:off x="444500" y="1288415"/>
            <a:ext cx="11302365" cy="953135"/>
          </a:xfrm>
          <a:prstGeom prst="rect">
            <a:avLst/>
          </a:prstGeom>
          <a:noFill/>
          <a:ln w="12700" cmpd="sng">
            <a:solidFill>
              <a:schemeClr val="accent1">
                <a:shade val="50000"/>
              </a:schemeClr>
            </a:solidFill>
            <a:prstDash val="solid"/>
          </a:ln>
        </p:spPr>
        <p:txBody>
          <a:bodyPr wrap="square" rtlCol="0" anchor="t">
            <a:spAutoFit/>
          </a:bodyPr>
          <a:lstStyle/>
          <a:p>
            <a:pPr indent="0">
              <a:buNone/>
            </a:pPr>
            <a:r>
              <a:rPr 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   取100mL烧杯，加入40mL蒸馏水，加热至沸腾。向</a:t>
            </a:r>
            <a:r>
              <a:rPr 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沸腾的水</a:t>
            </a:r>
            <a:r>
              <a:rPr 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中滴加5~6</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滴</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FeCl</a:t>
            </a:r>
            <a:r>
              <a:rPr lang="en-US" sz="2800" b="1" baseline="-25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的饱和溶液</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800" b="1" dirty="0" err="1">
                <a:latin typeface="微软雅黑" panose="020B0503020204020204" pitchFamily="34" charset="-122"/>
                <a:ea typeface="微软雅黑" panose="020B0503020204020204" pitchFamily="34" charset="-122"/>
                <a:cs typeface="微软雅黑" panose="020B0503020204020204" pitchFamily="34" charset="-122"/>
                <a:sym typeface="+mn-ea"/>
              </a:rPr>
              <a:t>继续煮沸至溶液</a:t>
            </a:r>
            <a:r>
              <a:rPr lang="en-US" sz="28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呈红褐色</a:t>
            </a:r>
            <a:r>
              <a:rPr lang="en-US" sz="2800" b="1" dirty="0" err="1">
                <a:latin typeface="微软雅黑" panose="020B0503020204020204" pitchFamily="34" charset="-122"/>
                <a:ea typeface="微软雅黑" panose="020B0503020204020204" pitchFamily="34" charset="-122"/>
                <a:cs typeface="微软雅黑" panose="020B0503020204020204" pitchFamily="34" charset="-122"/>
                <a:sym typeface="+mn-ea"/>
              </a:rPr>
              <a:t>，停止加热</a:t>
            </a:r>
            <a:r>
              <a:rPr lang="en-US" sz="28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en-US" sz="28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5"/>
          <a:stretch>
            <a:fillRect/>
          </a:stretch>
        </p:blipFill>
        <p:spPr>
          <a:xfrm>
            <a:off x="2923540" y="3514090"/>
            <a:ext cx="2157730" cy="2869565"/>
          </a:xfrm>
          <a:prstGeom prst="rect">
            <a:avLst/>
          </a:prstGeom>
        </p:spPr>
      </p:pic>
      <p:pic>
        <p:nvPicPr>
          <p:cNvPr id="31748" name="Picture 2" descr="2-8.TIF"/>
          <p:cNvPicPr>
            <a:picLocks noChangeAspect="1"/>
          </p:cNvPicPr>
          <p:nvPr/>
        </p:nvPicPr>
        <p:blipFill>
          <a:blip r:embed="rId16" r:link="rId17"/>
          <a:stretch>
            <a:fillRect/>
          </a:stretch>
        </p:blipFill>
        <p:spPr>
          <a:xfrm>
            <a:off x="105895" y="3260725"/>
            <a:ext cx="2518410" cy="3016885"/>
          </a:xfrm>
          <a:prstGeom prst="rect">
            <a:avLst/>
          </a:prstGeom>
          <a:noFill/>
          <a:ln w="9525">
            <a:noFill/>
          </a:ln>
        </p:spPr>
      </p:pic>
      <p:sp>
        <p:nvSpPr>
          <p:cNvPr id="5" name="矩形 4"/>
          <p:cNvSpPr/>
          <p:nvPr>
            <p:custDataLst>
              <p:tags r:id="rId7"/>
            </p:custDataLst>
          </p:nvPr>
        </p:nvSpPr>
        <p:spPr>
          <a:xfrm>
            <a:off x="5363845" y="3971925"/>
            <a:ext cx="6694170" cy="2305685"/>
          </a:xfrm>
          <a:prstGeom prst="rect">
            <a:avLst/>
          </a:prstGeom>
        </p:spPr>
        <p:txBody>
          <a:bodyPr wrap="square" lIns="91438" tIns="45719" rIns="91438" bIns="45719">
            <a:spAutoFit/>
          </a:bodyPr>
          <a:lstStyle/>
          <a:p>
            <a:pPr indent="0" fontAlgn="base">
              <a:lnSpc>
                <a:spcPct val="100000"/>
              </a:lnSpc>
              <a:spcBef>
                <a:spcPct val="0"/>
              </a:spcBef>
              <a:spcAft>
                <a:spcPct val="0"/>
              </a:spcAft>
              <a:buNone/>
            </a:pP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①不能使用自来水代替蒸馏水；</a:t>
            </a:r>
            <a:endParaRPr lang="en-US" altLang="zh-CN" sz="2400" b="1" dirty="0">
              <a:solidFill>
                <a:srgbClr val="3737D7"/>
              </a:solidFill>
              <a:latin typeface="Times New Roman" panose="02020603050405020304" charset="0"/>
              <a:ea typeface="华文楷体" panose="02010600040101010101" pitchFamily="2" charset="-122"/>
              <a:cs typeface="Times New Roman" panose="02020603050405020304" charset="0"/>
            </a:endParaRPr>
          </a:p>
          <a:p>
            <a:pPr indent="0" fontAlgn="base">
              <a:lnSpc>
                <a:spcPct val="100000"/>
              </a:lnSpc>
              <a:spcBef>
                <a:spcPct val="0"/>
              </a:spcBef>
              <a:spcAft>
                <a:spcPct val="0"/>
              </a:spcAft>
              <a:buNone/>
            </a:pP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②要用</a:t>
            </a:r>
            <a:r>
              <a:rPr lang="en-US" altLang="zh-CN" sz="2400" b="1" dirty="0">
                <a:solidFill>
                  <a:srgbClr val="FF0000"/>
                </a:solidFill>
                <a:latin typeface="Times New Roman" panose="02020603050405020304" charset="0"/>
                <a:ea typeface="华文楷体" panose="02010600040101010101" pitchFamily="2" charset="-122"/>
                <a:cs typeface="Times New Roman" panose="02020603050405020304" charset="0"/>
              </a:rPr>
              <a:t>FeCl</a:t>
            </a:r>
            <a:r>
              <a:rPr lang="en-US" altLang="zh-CN" sz="2400" b="1" baseline="-25000" dirty="0">
                <a:solidFill>
                  <a:srgbClr val="FF0000"/>
                </a:solidFill>
                <a:latin typeface="Times New Roman" panose="02020603050405020304" charset="0"/>
                <a:ea typeface="华文楷体" panose="02010600040101010101" pitchFamily="2" charset="-122"/>
                <a:cs typeface="Times New Roman" panose="02020603050405020304" charset="0"/>
              </a:rPr>
              <a:t>3</a:t>
            </a:r>
            <a:r>
              <a:rPr lang="zh-CN" altLang="en-US" sz="2400" b="1" dirty="0">
                <a:solidFill>
                  <a:srgbClr val="FF0000"/>
                </a:solidFill>
                <a:latin typeface="Times New Roman" panose="02020603050405020304" charset="0"/>
                <a:ea typeface="华文楷体" panose="02010600040101010101" pitchFamily="2" charset="-122"/>
                <a:cs typeface="Times New Roman" panose="02020603050405020304" charset="0"/>
              </a:rPr>
              <a:t>饱和溶液</a:t>
            </a:r>
            <a:r>
              <a:rPr lang="zh-CN" altLang="en-US" sz="2400" b="1" dirty="0">
                <a:solidFill>
                  <a:srgbClr val="0D19FD"/>
                </a:solidFill>
                <a:latin typeface="Times New Roman" panose="02020603050405020304" charset="0"/>
                <a:ea typeface="华文楷体" panose="02010600040101010101" pitchFamily="2" charset="-122"/>
                <a:cs typeface="Times New Roman" panose="02020603050405020304" charset="0"/>
              </a:rPr>
              <a:t>，不能用稀溶液</a:t>
            </a: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a:t>
            </a:r>
            <a:endParaRPr lang="en-US" altLang="zh-CN" sz="2400" b="1" dirty="0">
              <a:solidFill>
                <a:srgbClr val="3737D7"/>
              </a:solidFill>
              <a:latin typeface="Times New Roman" panose="02020603050405020304" charset="0"/>
              <a:ea typeface="华文楷体" panose="02010600040101010101" pitchFamily="2" charset="-122"/>
              <a:cs typeface="Times New Roman" panose="02020603050405020304" charset="0"/>
            </a:endParaRPr>
          </a:p>
          <a:p>
            <a:pPr indent="0" fontAlgn="base">
              <a:lnSpc>
                <a:spcPct val="100000"/>
              </a:lnSpc>
              <a:spcBef>
                <a:spcPct val="0"/>
              </a:spcBef>
              <a:spcAft>
                <a:spcPct val="0"/>
              </a:spcAft>
              <a:buNone/>
            </a:pP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③当</a:t>
            </a:r>
            <a:r>
              <a:rPr lang="zh-CN" altLang="en-US" sz="2400" b="1" dirty="0">
                <a:solidFill>
                  <a:srgbClr val="FF0000"/>
                </a:solidFill>
                <a:latin typeface="Times New Roman" panose="02020603050405020304" charset="0"/>
                <a:ea typeface="华文楷体" panose="02010600040101010101" pitchFamily="2" charset="-122"/>
                <a:cs typeface="Times New Roman" panose="02020603050405020304" charset="0"/>
              </a:rPr>
              <a:t>液体呈红褐色</a:t>
            </a: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时应立即停止加热，不能加热时间过长；</a:t>
            </a:r>
            <a:endParaRPr lang="en-US" altLang="zh-CN" sz="2400" b="1" dirty="0">
              <a:solidFill>
                <a:srgbClr val="3737D7"/>
              </a:solidFill>
              <a:latin typeface="Times New Roman" panose="02020603050405020304" charset="0"/>
              <a:ea typeface="华文楷体" panose="02010600040101010101" pitchFamily="2" charset="-122"/>
              <a:cs typeface="Times New Roman" panose="02020603050405020304" charset="0"/>
            </a:endParaRPr>
          </a:p>
          <a:p>
            <a:pPr indent="0" fontAlgn="base">
              <a:lnSpc>
                <a:spcPct val="100000"/>
              </a:lnSpc>
              <a:spcBef>
                <a:spcPct val="0"/>
              </a:spcBef>
              <a:spcAft>
                <a:spcPct val="0"/>
              </a:spcAft>
              <a:buNone/>
            </a:pP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④制备过程中</a:t>
            </a:r>
            <a:r>
              <a:rPr lang="zh-CN" altLang="en-US" sz="2400" b="1" dirty="0">
                <a:solidFill>
                  <a:srgbClr val="FF0000"/>
                </a:solidFill>
                <a:latin typeface="Times New Roman" panose="02020603050405020304" charset="0"/>
                <a:ea typeface="华文楷体" panose="02010600040101010101" pitchFamily="2" charset="-122"/>
                <a:cs typeface="Times New Roman" panose="02020603050405020304" charset="0"/>
              </a:rPr>
              <a:t>不能用玻璃棒</a:t>
            </a: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搅拌，否则会使</a:t>
            </a:r>
            <a:r>
              <a:rPr lang="en-US" altLang="zh-CN" sz="2400" b="1" dirty="0">
                <a:solidFill>
                  <a:srgbClr val="3737D7"/>
                </a:solidFill>
                <a:latin typeface="Times New Roman" panose="02020603050405020304" charset="0"/>
                <a:ea typeface="华文楷体" panose="02010600040101010101" pitchFamily="2" charset="-122"/>
                <a:cs typeface="Times New Roman" panose="02020603050405020304" charset="0"/>
              </a:rPr>
              <a:t>Fe(OH)</a:t>
            </a:r>
            <a:r>
              <a:rPr lang="en-US" altLang="zh-CN" sz="2400" b="1" baseline="-25000" dirty="0">
                <a:solidFill>
                  <a:srgbClr val="3737D7"/>
                </a:solidFill>
                <a:latin typeface="Times New Roman" panose="02020603050405020304" charset="0"/>
                <a:ea typeface="华文楷体" panose="02010600040101010101" pitchFamily="2" charset="-122"/>
                <a:cs typeface="Times New Roman" panose="02020603050405020304" charset="0"/>
              </a:rPr>
              <a:t>3</a:t>
            </a:r>
            <a:r>
              <a:rPr lang="zh-CN" altLang="en-US" sz="2400" b="1" dirty="0">
                <a:solidFill>
                  <a:srgbClr val="3737D7"/>
                </a:solidFill>
                <a:latin typeface="Times New Roman" panose="02020603050405020304" charset="0"/>
                <a:ea typeface="华文楷体" panose="02010600040101010101" pitchFamily="2" charset="-122"/>
                <a:cs typeface="Times New Roman" panose="02020603050405020304" charset="0"/>
              </a:rPr>
              <a:t>胶体粒子碰撞形成大颗粒，最后变沉淀。</a:t>
            </a:r>
            <a:endParaRPr lang="en-US" altLang="zh-CN" sz="2400" b="1" dirty="0">
              <a:solidFill>
                <a:srgbClr val="3737D7"/>
              </a:solidFill>
              <a:latin typeface="Times New Roman" panose="02020603050405020304" charset="0"/>
              <a:ea typeface="华文楷体" panose="02010600040101010101" pitchFamily="2" charset="-122"/>
              <a:cs typeface="Times New Roman" panose="02020603050405020304" charset="0"/>
            </a:endParaRPr>
          </a:p>
        </p:txBody>
      </p:sp>
      <p:pic>
        <p:nvPicPr>
          <p:cNvPr id="4" name="1.1.2胶体的制备与性质">
            <a:hlinkClick r:id="" action="ppaction://media"/>
            <a:extLst>
              <a:ext uri="{FF2B5EF4-FFF2-40B4-BE49-F238E27FC236}">
                <a16:creationId xmlns:a16="http://schemas.microsoft.com/office/drawing/2014/main" id="{FD5FE315-C5DD-3116-8126-50A10A1E64F6}"/>
              </a:ext>
            </a:extLst>
          </p:cNvPr>
          <p:cNvPicPr/>
          <p:nvPr>
            <a:videoFile r:link="rId8"/>
            <p:extLst>
              <p:ext uri="{DAA4B4D4-6D71-4841-9C94-3DE7FCFB9230}">
                <p14:media xmlns:p14="http://schemas.microsoft.com/office/powerpoint/2010/main" r:embed="rId9">
                  <p14:trim end="43375.7222"/>
                </p14:media>
              </p:ext>
            </p:extLst>
          </p:nvPr>
        </p:nvPicPr>
        <p:blipFill>
          <a:blip r:embed="rId18"/>
          <a:stretch>
            <a:fillRect/>
          </a:stretch>
        </p:blipFill>
        <p:spPr>
          <a:xfrm>
            <a:off x="9925050" y="320441"/>
            <a:ext cx="1304925" cy="758937"/>
          </a:xfrm>
          <a:prstGeom prst="rect">
            <a:avLst/>
          </a:prstGeom>
        </p:spPr>
      </p:pic>
    </p:spTree>
    <p:extLst>
      <p:ext uri="{BB962C8B-B14F-4D97-AF65-F5344CB8AC3E}">
        <p14:creationId xmlns:p14="http://schemas.microsoft.com/office/powerpoint/2010/main" val="51689645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animEffect transition="in" filter="blinds(horizontal)">
                                      <p:cBhvr>
                                        <p:cTn id="15" dur="500"/>
                                        <p:tgtEl>
                                          <p:spTgt spid="3174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327"/>
                                        </p:tgtEl>
                                        <p:attrNameLst>
                                          <p:attrName>style.visibility</p:attrName>
                                        </p:attrNameLst>
                                      </p:cBhvr>
                                      <p:to>
                                        <p:strVal val="visible"/>
                                      </p:to>
                                    </p:set>
                                    <p:animEffect transition="in" filter="blinds(horizontal)">
                                      <p:cBhvr>
                                        <p:cTn id="23" dur="500"/>
                                        <p:tgtEl>
                                          <p:spTgt spid="133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326"/>
                                        </p:tgtEl>
                                        <p:attrNameLst>
                                          <p:attrName>style.visibility</p:attrName>
                                        </p:attrNameLst>
                                      </p:cBhvr>
                                      <p:to>
                                        <p:strVal val="visible"/>
                                      </p:to>
                                    </p:set>
                                    <p:animEffect transition="in" filter="blinds(horizontal)">
                                      <p:cBhvr>
                                        <p:cTn id="28" dur="500"/>
                                        <p:tgtEl>
                                          <p:spTgt spid="13326"/>
                                        </p:tgtEl>
                                      </p:cBhvr>
                                    </p:animEffect>
                                  </p:childTnLst>
                                </p:cTn>
                              </p:par>
                              <p:par>
                                <p:cTn id="29" presetID="3" presetClass="entr" presetSubtype="1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animEffect transition="in" filter="blinds(horizontal)">
                                      <p:cBhvr>
                                        <p:cTn id="36" dur="500"/>
                                        <p:tgtEl>
                                          <p:spTgt spid="2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2" fill="hold" display="0">
                  <p:stCondLst>
                    <p:cond delay="indefinite"/>
                  </p:stCondLst>
                </p:cTn>
                <p:tgtEl>
                  <p:spTgt spid="4"/>
                </p:tgtEl>
              </p:cMediaNode>
            </p:video>
          </p:childTnLst>
        </p:cTn>
      </p:par>
    </p:tnLst>
    <p:bldLst>
      <p:bldP spid="13326" grpId="0"/>
      <p:bldP spid="20" grpId="0" uiExpand="1" build="p"/>
      <p:bldP spid="21" grpId="0" bldLvl="0"/>
      <p:bldP spid="2" grpId="0" bldLvl="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3727672" y="112934"/>
            <a:ext cx="4736445" cy="584775"/>
          </a:xfrm>
          <a:prstGeom prst="rect">
            <a:avLst/>
          </a:prstGeom>
          <a:noFill/>
          <a:ln w="9525" algn="ctr">
            <a:noFill/>
            <a:miter lim="800000"/>
          </a:ln>
          <a:effectLst/>
        </p:spPr>
        <p:txBody>
          <a:bodyPr wrap="square">
            <a:spAutoFit/>
          </a:bodyPr>
          <a:lstStyle/>
          <a:p>
            <a:pPr algn="ctr">
              <a:defRPr/>
            </a:pPr>
            <a:r>
              <a:rPr lang="zh-CN" altLang="en-US"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胶体的性质</a:t>
            </a:r>
          </a:p>
        </p:txBody>
      </p:sp>
      <p:grpSp>
        <p:nvGrpSpPr>
          <p:cNvPr id="8" name="组合 7"/>
          <p:cNvGrpSpPr/>
          <p:nvPr>
            <p:custDataLst>
              <p:tags r:id="rId2"/>
            </p:custDataLst>
          </p:nvPr>
        </p:nvGrpSpPr>
        <p:grpSpPr>
          <a:xfrm>
            <a:off x="271676" y="1853733"/>
            <a:ext cx="6576695" cy="2061210"/>
            <a:chOff x="0" y="1117"/>
            <a:chExt cx="5760" cy="2704"/>
          </a:xfrm>
        </p:grpSpPr>
        <p:pic>
          <p:nvPicPr>
            <p:cNvPr id="9" name="图片 13316" descr="图片2"/>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bwMode="auto">
            <a:xfrm>
              <a:off x="0" y="1117"/>
              <a:ext cx="2925"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317" descr="图片1"/>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bwMode="auto">
            <a:xfrm>
              <a:off x="2925" y="1117"/>
              <a:ext cx="2835"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9" name="Rectangle 16"/>
          <p:cNvSpPr/>
          <p:nvPr>
            <p:custDataLst>
              <p:tags r:id="rId3"/>
            </p:custDataLst>
          </p:nvPr>
        </p:nvSpPr>
        <p:spPr>
          <a:xfrm>
            <a:off x="6951132" y="1839930"/>
            <a:ext cx="4519508" cy="1292662"/>
          </a:xfrm>
          <a:prstGeom prst="rect">
            <a:avLst/>
          </a:prstGeom>
          <a:solidFill>
            <a:schemeClr val="accent4">
              <a:lumMod val="40000"/>
              <a:lumOff val="60000"/>
              <a:alpha val="75000"/>
            </a:schemeClr>
          </a:solidFill>
          <a:ln w="9525">
            <a:noFill/>
          </a:ln>
        </p:spPr>
        <p:txBody>
          <a:bodyPr wrap="square" anchor="t">
            <a:spAutoFit/>
          </a:bodyPr>
          <a:lstStyle/>
          <a:p>
            <a:r>
              <a:rPr lang="en-US" altLang="zh-CN" sz="2600" b="1" dirty="0">
                <a:solidFill>
                  <a:srgbClr val="FF0000"/>
                </a:solidFill>
                <a:effectLst>
                  <a:outerShdw blurRad="38100" dist="19050" dir="2700000" algn="tl" rotWithShape="0">
                    <a:schemeClr val="dk1">
                      <a:alpha val="40000"/>
                    </a:schemeClr>
                  </a:outerShdw>
                </a:effectLst>
                <a:latin typeface="Arial" panose="020B0604020202020204" pitchFamily="34" charset="0"/>
                <a:ea typeface="宋体" pitchFamily="2" charset="-122"/>
              </a:rPr>
              <a:t>[</a:t>
            </a:r>
            <a:r>
              <a:rPr lang="zh-CN" altLang="en-US" sz="2600" b="1" dirty="0">
                <a:solidFill>
                  <a:srgbClr val="FF0000"/>
                </a:solidFill>
                <a:effectLst>
                  <a:outerShdw blurRad="38100" dist="19050" dir="2700000" algn="tl" rotWithShape="0">
                    <a:schemeClr val="dk1">
                      <a:alpha val="40000"/>
                    </a:schemeClr>
                  </a:outerShdw>
                </a:effectLst>
                <a:latin typeface="Arial" panose="020B0604020202020204" pitchFamily="34" charset="0"/>
                <a:ea typeface="宋体" pitchFamily="2" charset="-122"/>
              </a:rPr>
              <a:t>丁达尔效应</a:t>
            </a:r>
            <a:r>
              <a:rPr lang="en-US" altLang="zh-CN" sz="2600" b="1" dirty="0">
                <a:solidFill>
                  <a:srgbClr val="FF0000"/>
                </a:solidFill>
                <a:effectLst>
                  <a:outerShdw blurRad="38100" dist="19050" dir="2700000" algn="tl" rotWithShape="0">
                    <a:schemeClr val="dk1">
                      <a:alpha val="40000"/>
                    </a:schemeClr>
                  </a:outerShdw>
                </a:effectLst>
                <a:latin typeface="Arial" panose="020B0604020202020204" pitchFamily="34" charset="0"/>
                <a:ea typeface="宋体" pitchFamily="2" charset="-122"/>
              </a:rPr>
              <a:t>] </a:t>
            </a:r>
            <a:r>
              <a:rPr lang="zh-CN" altLang="en-US" sz="2600" b="1" dirty="0">
                <a:latin typeface="Arial" panose="020B0604020202020204" pitchFamily="34" charset="0"/>
                <a:sym typeface="+mn-ea"/>
              </a:rPr>
              <a:t>当一束强光透过胶体时，在</a:t>
            </a:r>
            <a:r>
              <a:rPr lang="zh-CN" altLang="en-US" sz="2600" b="1" dirty="0">
                <a:solidFill>
                  <a:srgbClr val="FF0000"/>
                </a:solidFill>
                <a:latin typeface="Arial" panose="020B0604020202020204" pitchFamily="34" charset="0"/>
                <a:sym typeface="+mn-ea"/>
              </a:rPr>
              <a:t>垂直于</a:t>
            </a:r>
            <a:r>
              <a:rPr lang="zh-CN" altLang="en-US" sz="2600" b="1" dirty="0">
                <a:latin typeface="Arial" panose="020B0604020202020204" pitchFamily="34" charset="0"/>
                <a:sym typeface="+mn-ea"/>
              </a:rPr>
              <a:t>光线的方向可以看到一条</a:t>
            </a:r>
            <a:r>
              <a:rPr lang="zh-CN" altLang="en-US" sz="2600" b="1" dirty="0">
                <a:solidFill>
                  <a:srgbClr val="FF0000"/>
                </a:solidFill>
                <a:latin typeface="Arial" panose="020B0604020202020204" pitchFamily="34" charset="0"/>
                <a:sym typeface="+mn-ea"/>
              </a:rPr>
              <a:t>光亮的通路</a:t>
            </a:r>
            <a:endParaRPr lang="en-US" altLang="zh-CN" sz="2600" b="1" dirty="0">
              <a:solidFill>
                <a:srgbClr val="FF0000"/>
              </a:solidFill>
              <a:latin typeface="Arial" panose="020B0604020202020204" pitchFamily="34" charset="0"/>
              <a:ea typeface="宋体" pitchFamily="2" charset="-122"/>
            </a:endParaRPr>
          </a:p>
        </p:txBody>
      </p:sp>
      <p:sp>
        <p:nvSpPr>
          <p:cNvPr id="16388" name="Rectangle 15"/>
          <p:cNvSpPr/>
          <p:nvPr>
            <p:custDataLst>
              <p:tags r:id="rId4"/>
            </p:custDataLst>
          </p:nvPr>
        </p:nvSpPr>
        <p:spPr>
          <a:xfrm>
            <a:off x="1239416" y="2010486"/>
            <a:ext cx="5254625" cy="521970"/>
          </a:xfrm>
          <a:prstGeom prst="rect">
            <a:avLst/>
          </a:prstGeom>
          <a:noFill/>
          <a:ln w="9525">
            <a:noFill/>
          </a:ln>
        </p:spPr>
        <p:txBody>
          <a:bodyPr wrap="square" anchor="ctr">
            <a:spAutoFit/>
          </a:bodyPr>
          <a:lstStyle/>
          <a:p>
            <a:pPr algn="l"/>
            <a:r>
              <a:rPr lang="en-US" altLang="zh-CN" sz="2800" b="1" dirty="0">
                <a:latin typeface="Arial" panose="020B0604020202020204" pitchFamily="34" charset="0"/>
                <a:ea typeface="宋体" pitchFamily="2" charset="-122"/>
                <a:sym typeface="+mn-ea"/>
              </a:rPr>
              <a:t>Fe(OH)</a:t>
            </a:r>
            <a:r>
              <a:rPr lang="en-US" altLang="zh-CN" sz="2800" b="1" baseline="-25000" dirty="0">
                <a:latin typeface="Arial" panose="020B0604020202020204" pitchFamily="34" charset="0"/>
                <a:ea typeface="宋体" pitchFamily="2" charset="-122"/>
                <a:sym typeface="+mn-ea"/>
              </a:rPr>
              <a:t>3</a:t>
            </a:r>
            <a:r>
              <a:rPr lang="zh-CN" altLang="en-US" sz="2800" b="1" dirty="0">
                <a:latin typeface="Arial" panose="020B0604020202020204" pitchFamily="34" charset="0"/>
                <a:ea typeface="宋体" pitchFamily="2" charset="-122"/>
                <a:sym typeface="+mn-ea"/>
              </a:rPr>
              <a:t>胶体</a:t>
            </a:r>
            <a:r>
              <a:rPr lang="en-US" altLang="zh-CN" sz="2800" b="1" dirty="0">
                <a:latin typeface="Arial" panose="020B0604020202020204" pitchFamily="34" charset="0"/>
                <a:ea typeface="宋体" pitchFamily="2" charset="-122"/>
                <a:sym typeface="+mn-ea"/>
              </a:rPr>
              <a:t>          </a:t>
            </a:r>
            <a:r>
              <a:rPr lang="zh-CN" altLang="en-US" sz="2800" b="1" dirty="0">
                <a:solidFill>
                  <a:schemeClr val="tx1"/>
                </a:solidFill>
                <a:latin typeface="Arial" panose="020B0604020202020204" pitchFamily="34" charset="0"/>
                <a:ea typeface="宋体" pitchFamily="2" charset="-122"/>
              </a:rPr>
              <a:t>Ｃ</a:t>
            </a:r>
            <a:r>
              <a:rPr lang="en-US" altLang="zh-CN" sz="2800" b="1" dirty="0">
                <a:solidFill>
                  <a:schemeClr val="tx1"/>
                </a:solidFill>
                <a:latin typeface="Arial" panose="020B0604020202020204" pitchFamily="34" charset="0"/>
                <a:ea typeface="宋体" pitchFamily="2" charset="-122"/>
              </a:rPr>
              <a:t>uSO</a:t>
            </a:r>
            <a:r>
              <a:rPr lang="en-US" altLang="zh-CN" sz="2800" b="1" baseline="-25000" dirty="0">
                <a:solidFill>
                  <a:schemeClr val="tx1"/>
                </a:solidFill>
                <a:latin typeface="Arial" panose="020B0604020202020204" pitchFamily="34" charset="0"/>
                <a:ea typeface="宋体" pitchFamily="2" charset="-122"/>
              </a:rPr>
              <a:t>4</a:t>
            </a:r>
            <a:r>
              <a:rPr lang="zh-CN" altLang="en-US" sz="2800" b="1" dirty="0">
                <a:solidFill>
                  <a:schemeClr val="tx1"/>
                </a:solidFill>
                <a:latin typeface="Arial" panose="020B0604020202020204" pitchFamily="34" charset="0"/>
                <a:ea typeface="宋体" pitchFamily="2" charset="-122"/>
              </a:rPr>
              <a:t>溶液　　　　　　　</a:t>
            </a:r>
          </a:p>
        </p:txBody>
      </p:sp>
      <p:sp>
        <p:nvSpPr>
          <p:cNvPr id="13" name="文本框 12"/>
          <p:cNvSpPr txBox="1"/>
          <p:nvPr/>
        </p:nvSpPr>
        <p:spPr>
          <a:xfrm>
            <a:off x="7012934" y="3286351"/>
            <a:ext cx="3808308" cy="523220"/>
          </a:xfrm>
          <a:prstGeom prst="rect">
            <a:avLst/>
          </a:prstGeom>
          <a:solidFill>
            <a:srgbClr val="FFFF00"/>
          </a:solidFill>
          <a:ln w="28575" cap="flat" cmpd="sng">
            <a:noFill/>
            <a:prstDash val="solid"/>
            <a:round/>
            <a:headEnd type="none" w="med" len="med"/>
            <a:tailEnd type="none" w="med" len="med"/>
          </a:ln>
        </p:spPr>
        <p:txBody>
          <a:bodyPr wrap="square" anchor="t" anchorCtr="0">
            <a:spAutoFit/>
          </a:bodyPr>
          <a:lstStyle/>
          <a:p>
            <a:r>
              <a:rPr lang="zh-CN" altLang="en-US" sz="2800" b="1" dirty="0">
                <a:latin typeface="黑体" panose="02010609060101010101" pitchFamily="49" charset="-122"/>
                <a:ea typeface="黑体" panose="02010609060101010101" pitchFamily="49" charset="-122"/>
              </a:rPr>
              <a:t>应用：</a:t>
            </a:r>
            <a:r>
              <a:rPr lang="zh-CN" altLang="en-US" sz="2800" b="1" dirty="0">
                <a:solidFill>
                  <a:srgbClr val="0D19FD"/>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鉴别</a:t>
            </a:r>
            <a:r>
              <a:rPr lang="zh-CN" altLang="en-US" sz="2800" b="1" dirty="0">
                <a:solidFill>
                  <a:srgbClr val="FF0000"/>
                </a:solidFill>
                <a:latin typeface="黑体" panose="02010609060101010101" pitchFamily="49" charset="-122"/>
                <a:ea typeface="黑体" panose="02010609060101010101" pitchFamily="49" charset="-122"/>
              </a:rPr>
              <a:t>胶体</a:t>
            </a:r>
            <a:r>
              <a:rPr lang="zh-CN" altLang="en-US" sz="2800" b="1" dirty="0">
                <a:latin typeface="黑体" panose="02010609060101010101" pitchFamily="49" charset="-122"/>
                <a:ea typeface="黑体" panose="02010609060101010101" pitchFamily="49" charset="-122"/>
              </a:rPr>
              <a:t>和</a:t>
            </a:r>
            <a:r>
              <a:rPr lang="zh-CN" altLang="en-US" sz="2800" b="1" dirty="0">
                <a:solidFill>
                  <a:srgbClr val="FF0000"/>
                </a:solidFill>
                <a:latin typeface="黑体" panose="02010609060101010101" pitchFamily="49" charset="-122"/>
                <a:ea typeface="黑体" panose="02010609060101010101" pitchFamily="49" charset="-122"/>
              </a:rPr>
              <a:t>溶液</a:t>
            </a:r>
            <a:endParaRPr lang="zh-CN" altLang="en-US" sz="2800" dirty="0">
              <a:latin typeface="Arial" panose="020B0604020202020204" pitchFamily="34" charset="0"/>
              <a:ea typeface="宋体" pitchFamily="2" charset="-122"/>
            </a:endParaRPr>
          </a:p>
        </p:txBody>
      </p:sp>
      <p:sp>
        <p:nvSpPr>
          <p:cNvPr id="3" name="文本框 2"/>
          <p:cNvSpPr txBox="1"/>
          <p:nvPr>
            <p:custDataLst>
              <p:tags r:id="rId5"/>
            </p:custDataLst>
          </p:nvPr>
        </p:nvSpPr>
        <p:spPr>
          <a:xfrm>
            <a:off x="271676" y="728486"/>
            <a:ext cx="11513315" cy="830997"/>
          </a:xfrm>
          <a:prstGeom prst="rect">
            <a:avLst/>
          </a:prstGeom>
          <a:noFill/>
          <a:ln w="12700" cmpd="sng">
            <a:solidFill>
              <a:schemeClr val="accent1">
                <a:shade val="50000"/>
              </a:schemeClr>
            </a:solidFill>
            <a:prstDash val="solid"/>
          </a:ln>
        </p:spPr>
        <p:txBody>
          <a:bodyPr wrap="square" rtlCol="0" anchor="t">
            <a:spAutoFit/>
          </a:bodyPr>
          <a:lstStyle/>
          <a:p>
            <a:r>
              <a:rPr lang="zh-CN" altLang="zh-CN" sz="2400" b="1" dirty="0">
                <a:latin typeface="微软雅黑" panose="020B0503020204020204" pitchFamily="34" charset="-122"/>
                <a:ea typeface="微软雅黑" panose="020B0503020204020204" pitchFamily="34" charset="-122"/>
              </a:rPr>
              <a:t>实验</a:t>
            </a: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a:t>
            </a:r>
            <a:r>
              <a:rPr 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 取2</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只烧杯，一只烧杯放</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40mlCuSO</a:t>
            </a:r>
            <a:r>
              <a:rPr lang="en-US" altLang="zh-CN" sz="2400" b="1"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溶液，另一只烧杯放</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40ml Fe(OH)</a:t>
            </a:r>
            <a:r>
              <a:rPr lang="en-US" altLang="zh-CN" sz="2400" b="1"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胶体，放在暗处，用一只激光笔照射，在垂直于光线的地方观察，并记录现象。</a:t>
            </a:r>
          </a:p>
        </p:txBody>
      </p:sp>
      <p:sp>
        <p:nvSpPr>
          <p:cNvPr id="4" name="文本框 3">
            <a:extLst>
              <a:ext uri="{FF2B5EF4-FFF2-40B4-BE49-F238E27FC236}">
                <a16:creationId xmlns:a16="http://schemas.microsoft.com/office/drawing/2014/main" id="{395AC4B9-5C21-D135-32C7-B24CB6721A65}"/>
              </a:ext>
            </a:extLst>
          </p:cNvPr>
          <p:cNvSpPr txBox="1"/>
          <p:nvPr/>
        </p:nvSpPr>
        <p:spPr>
          <a:xfrm>
            <a:off x="125095" y="4308266"/>
            <a:ext cx="11101705" cy="954107"/>
          </a:xfrm>
          <a:prstGeom prst="rect">
            <a:avLst/>
          </a:prstGeom>
          <a:noFill/>
          <a:ln>
            <a:solidFill>
              <a:schemeClr val="tx1"/>
            </a:solidFill>
          </a:ln>
        </p:spPr>
        <p:txBody>
          <a:bodyPr wrap="square">
            <a:spAutoFit/>
          </a:bodyPr>
          <a:lstStyle/>
          <a:p>
            <a:pPr lvl="0">
              <a:lnSpc>
                <a:spcPct val="100000"/>
              </a:lnSpc>
              <a:spcBef>
                <a:spcPct val="0"/>
              </a:spcBef>
            </a:pPr>
            <a:r>
              <a:rPr lang="zh-CN" altLang="en-US"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、阅读</a:t>
            </a:r>
            <a:r>
              <a:rPr lang="en-US" altLang="zh-CN"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P9</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丁达尔效应，思考：</a:t>
            </a:r>
            <a:r>
              <a:rPr lang="zh-CN" altLang="en-US" sz="2800" b="1" dirty="0">
                <a:solidFill>
                  <a:srgbClr val="060606"/>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决定</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分散系</a:t>
            </a:r>
            <a:r>
              <a:rPr lang="zh-CN" altLang="en-US" sz="2800" b="1" dirty="0">
                <a:solidFill>
                  <a:srgbClr val="060606"/>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是否具有</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丁达尔效应的</a:t>
            </a:r>
            <a:r>
              <a:rPr lang="zh-CN" altLang="en-US" sz="2800" b="1"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因素</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是什么？</a:t>
            </a:r>
            <a:endParaRPr lang="en-US" altLang="zh-CN"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动作按钮: 前进或下一项 1">
            <a:hlinkClick r:id="rId13" action="ppaction://hlinksldjump" highlightClick="1"/>
            <a:extLst>
              <a:ext uri="{FF2B5EF4-FFF2-40B4-BE49-F238E27FC236}">
                <a16:creationId xmlns:a16="http://schemas.microsoft.com/office/drawing/2014/main" id="{02AEAAD1-9BB3-D10A-D286-0276767174CE}"/>
              </a:ext>
            </a:extLst>
          </p:cNvPr>
          <p:cNvSpPr/>
          <p:nvPr/>
        </p:nvSpPr>
        <p:spPr>
          <a:xfrm>
            <a:off x="10577402" y="4950802"/>
            <a:ext cx="487680" cy="28448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A1CB396-ACF7-B7E7-31C1-C7B897BB8A7C}"/>
              </a:ext>
            </a:extLst>
          </p:cNvPr>
          <p:cNvSpPr txBox="1"/>
          <p:nvPr/>
        </p:nvSpPr>
        <p:spPr>
          <a:xfrm>
            <a:off x="1769556" y="5511591"/>
            <a:ext cx="1958116" cy="892552"/>
          </a:xfrm>
          <a:prstGeom prst="rect">
            <a:avLst/>
          </a:prstGeom>
          <a:solidFill>
            <a:schemeClr val="accent4">
              <a:lumMod val="20000"/>
              <a:lumOff val="80000"/>
            </a:schemeClr>
          </a:solidFill>
          <a:ln>
            <a:solidFill>
              <a:schemeClr val="tx1"/>
            </a:solidFill>
          </a:ln>
        </p:spPr>
        <p:txBody>
          <a:bodyPr wrap="square" rtlCol="0">
            <a:spAutoFit/>
          </a:bodyPr>
          <a:lstStyle/>
          <a:p>
            <a:r>
              <a:rPr lang="zh-CN" altLang="en-US" sz="2600" b="1" dirty="0">
                <a:solidFill>
                  <a:srgbClr val="FF0000"/>
                </a:solidFill>
              </a:rPr>
              <a:t>分散质粒子的直径大小</a:t>
            </a:r>
          </a:p>
        </p:txBody>
      </p:sp>
      <p:sp>
        <p:nvSpPr>
          <p:cNvPr id="12" name="文本框 11">
            <a:extLst>
              <a:ext uri="{FF2B5EF4-FFF2-40B4-BE49-F238E27FC236}">
                <a16:creationId xmlns:a16="http://schemas.microsoft.com/office/drawing/2014/main" id="{09BDD2EB-06F1-6E9D-8AEA-94554CD9AB03}"/>
              </a:ext>
            </a:extLst>
          </p:cNvPr>
          <p:cNvSpPr txBox="1"/>
          <p:nvPr/>
        </p:nvSpPr>
        <p:spPr>
          <a:xfrm>
            <a:off x="660667" y="5492670"/>
            <a:ext cx="883654" cy="892552"/>
          </a:xfrm>
          <a:prstGeom prst="rect">
            <a:avLst/>
          </a:prstGeom>
          <a:solidFill>
            <a:srgbClr val="FFFF00"/>
          </a:solidFill>
        </p:spPr>
        <p:txBody>
          <a:bodyPr wrap="square">
            <a:spAutoFit/>
          </a:bodyPr>
          <a:lstStyle/>
          <a:p>
            <a:r>
              <a:rPr lang="zh-CN" altLang="en-US" sz="2600" b="1" dirty="0">
                <a:solidFill>
                  <a:srgbClr val="FF0000"/>
                </a:solidFill>
              </a:rPr>
              <a:t>本质原因</a:t>
            </a:r>
            <a:endParaRPr lang="en-US" altLang="zh-CN" sz="2600" b="1" dirty="0">
              <a:solidFill>
                <a:srgbClr val="FF0000"/>
              </a:solidFill>
            </a:endParaRPr>
          </a:p>
        </p:txBody>
      </p:sp>
      <p:cxnSp>
        <p:nvCxnSpPr>
          <p:cNvPr id="15" name="直接箭头连接符 14">
            <a:extLst>
              <a:ext uri="{FF2B5EF4-FFF2-40B4-BE49-F238E27FC236}">
                <a16:creationId xmlns:a16="http://schemas.microsoft.com/office/drawing/2014/main" id="{E36E9853-AFD2-6722-BCD3-20FBC1287A76}"/>
              </a:ext>
            </a:extLst>
          </p:cNvPr>
          <p:cNvCxnSpPr>
            <a:cxnSpLocks/>
            <a:stCxn id="7" idx="3"/>
          </p:cNvCxnSpPr>
          <p:nvPr/>
        </p:nvCxnSpPr>
        <p:spPr>
          <a:xfrm>
            <a:off x="3727672" y="5957867"/>
            <a:ext cx="137159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0C75E55-41C1-6556-D910-CD856581A2E3}"/>
              </a:ext>
            </a:extLst>
          </p:cNvPr>
          <p:cNvSpPr txBox="1"/>
          <p:nvPr/>
        </p:nvSpPr>
        <p:spPr>
          <a:xfrm>
            <a:off x="5099271" y="5700269"/>
            <a:ext cx="1958116" cy="492443"/>
          </a:xfrm>
          <a:prstGeom prst="rect">
            <a:avLst/>
          </a:prstGeom>
          <a:solidFill>
            <a:schemeClr val="accent4">
              <a:lumMod val="20000"/>
              <a:lumOff val="80000"/>
            </a:schemeClr>
          </a:solidFill>
          <a:ln>
            <a:solidFill>
              <a:schemeClr val="tx1"/>
            </a:solidFill>
          </a:ln>
        </p:spPr>
        <p:txBody>
          <a:bodyPr wrap="square" rtlCol="0">
            <a:spAutoFit/>
          </a:bodyPr>
          <a:lstStyle/>
          <a:p>
            <a:pPr algn="ctr"/>
            <a:r>
              <a:rPr lang="zh-CN" altLang="en-US" sz="2600" b="1" dirty="0"/>
              <a:t>光的</a:t>
            </a:r>
            <a:r>
              <a:rPr lang="zh-CN" altLang="en-US" sz="2600" b="1" dirty="0">
                <a:solidFill>
                  <a:srgbClr val="FF0000"/>
                </a:solidFill>
              </a:rPr>
              <a:t>散射</a:t>
            </a:r>
          </a:p>
        </p:txBody>
      </p:sp>
      <p:cxnSp>
        <p:nvCxnSpPr>
          <p:cNvPr id="18" name="直接箭头连接符 17">
            <a:extLst>
              <a:ext uri="{FF2B5EF4-FFF2-40B4-BE49-F238E27FC236}">
                <a16:creationId xmlns:a16="http://schemas.microsoft.com/office/drawing/2014/main" id="{E02B809C-009C-3147-FDD6-7D069F83D677}"/>
              </a:ext>
            </a:extLst>
          </p:cNvPr>
          <p:cNvCxnSpPr>
            <a:cxnSpLocks/>
            <a:stCxn id="17" idx="3"/>
          </p:cNvCxnSpPr>
          <p:nvPr/>
        </p:nvCxnSpPr>
        <p:spPr>
          <a:xfrm>
            <a:off x="7057387" y="5946491"/>
            <a:ext cx="137159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A26B4FC-13F4-9124-CBA9-A820C399217B}"/>
              </a:ext>
            </a:extLst>
          </p:cNvPr>
          <p:cNvSpPr txBox="1"/>
          <p:nvPr/>
        </p:nvSpPr>
        <p:spPr>
          <a:xfrm>
            <a:off x="8502871" y="5692725"/>
            <a:ext cx="1958116" cy="492443"/>
          </a:xfrm>
          <a:prstGeom prst="rect">
            <a:avLst/>
          </a:prstGeom>
          <a:solidFill>
            <a:schemeClr val="accent4">
              <a:lumMod val="20000"/>
              <a:lumOff val="80000"/>
            </a:schemeClr>
          </a:solidFill>
          <a:ln>
            <a:solidFill>
              <a:schemeClr val="tx1"/>
            </a:solidFill>
          </a:ln>
        </p:spPr>
        <p:txBody>
          <a:bodyPr wrap="square" rtlCol="0">
            <a:spAutoFit/>
          </a:bodyPr>
          <a:lstStyle/>
          <a:p>
            <a:pPr algn="ctr"/>
            <a:r>
              <a:rPr lang="zh-CN" altLang="en-US" sz="2600" b="1" dirty="0"/>
              <a:t>丁达尔效应</a:t>
            </a:r>
          </a:p>
        </p:txBody>
      </p:sp>
      <p:sp>
        <p:nvSpPr>
          <p:cNvPr id="20" name="文本框 19">
            <a:extLst>
              <a:ext uri="{FF2B5EF4-FFF2-40B4-BE49-F238E27FC236}">
                <a16:creationId xmlns:a16="http://schemas.microsoft.com/office/drawing/2014/main" id="{D9343FC6-0150-BF49-9CDA-A9C8CE26CA39}"/>
              </a:ext>
            </a:extLst>
          </p:cNvPr>
          <p:cNvSpPr txBox="1"/>
          <p:nvPr>
            <p:custDataLst>
              <p:tags r:id="rId6"/>
            </p:custDataLst>
          </p:nvPr>
        </p:nvSpPr>
        <p:spPr>
          <a:xfrm>
            <a:off x="4836160" y="90856"/>
            <a:ext cx="2687544" cy="523220"/>
          </a:xfrm>
          <a:prstGeom prst="rect">
            <a:avLst/>
          </a:prstGeom>
          <a:gradFill>
            <a:gsLst>
              <a:gs pos="0">
                <a:srgbClr val="012D86"/>
              </a:gs>
              <a:gs pos="100000">
                <a:srgbClr val="0E2557"/>
              </a:gs>
            </a:gsLst>
            <a:lin ang="5400000" scaled="0"/>
          </a:gradFill>
        </p:spPr>
        <p:txBody>
          <a:bodyPr wrap="square" rtlCol="0">
            <a:spAutoFit/>
          </a:bodyPr>
          <a:lstStyle/>
          <a:p>
            <a:pPr lvl="0" algn="ctr">
              <a:buClrTx/>
              <a:buSzTx/>
              <a:buFontTx/>
            </a:pPr>
            <a:r>
              <a:rPr lang="zh-CN" altLang="en-US" sz="28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rPr>
              <a:t>胶体的性质</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1" presetClass="entr" presetSubtype="0" fill="hold" grpId="0" nodeType="withEffect">
                                  <p:stCondLst>
                                    <p:cond delay="0"/>
                                  </p:stCondLst>
                                  <p:iterate type="lt">
                                    <p:tmPct val="5000"/>
                                  </p:iterate>
                                  <p:childTnLst>
                                    <p:set>
                                      <p:cBhvr>
                                        <p:cTn id="14" dur="1" fill="hold">
                                          <p:stCondLst>
                                            <p:cond delay="0"/>
                                          </p:stCondLst>
                                        </p:cTn>
                                        <p:tgtEl>
                                          <p:spTgt spid="16388"/>
                                        </p:tgtEl>
                                        <p:attrNameLst>
                                          <p:attrName>style.visibility</p:attrName>
                                        </p:attrNameLst>
                                      </p:cBhvr>
                                      <p:to>
                                        <p:strVal val="visible"/>
                                      </p:to>
                                    </p:set>
                                    <p:anim calcmode="lin" valueType="num">
                                      <p:cBhvr>
                                        <p:cTn id="15" dur="1000" fill="hold"/>
                                        <p:tgtEl>
                                          <p:spTgt spid="16388"/>
                                        </p:tgtEl>
                                        <p:attrNameLst>
                                          <p:attrName>ppt_w</p:attrName>
                                        </p:attrNameLst>
                                      </p:cBhvr>
                                      <p:tavLst>
                                        <p:tav tm="0">
                                          <p:val>
                                            <p:fltVal val="0"/>
                                          </p:val>
                                        </p:tav>
                                        <p:tav tm="100000">
                                          <p:val>
                                            <p:strVal val="#ppt_w"/>
                                          </p:val>
                                        </p:tav>
                                      </p:tavLst>
                                    </p:anim>
                                    <p:anim calcmode="lin" valueType="num">
                                      <p:cBhvr>
                                        <p:cTn id="16" dur="1000" fill="hold"/>
                                        <p:tgtEl>
                                          <p:spTgt spid="16388"/>
                                        </p:tgtEl>
                                        <p:attrNameLst>
                                          <p:attrName>ppt_h</p:attrName>
                                        </p:attrNameLst>
                                      </p:cBhvr>
                                      <p:tavLst>
                                        <p:tav tm="0">
                                          <p:val>
                                            <p:fltVal val="0"/>
                                          </p:val>
                                        </p:tav>
                                        <p:tav tm="100000">
                                          <p:val>
                                            <p:strVal val="#ppt_h"/>
                                          </p:val>
                                        </p:tav>
                                      </p:tavLst>
                                    </p:anim>
                                    <p:anim calcmode="lin" valueType="num">
                                      <p:cBhvr>
                                        <p:cTn id="17" dur="1000" fill="hold"/>
                                        <p:tgtEl>
                                          <p:spTgt spid="16388"/>
                                        </p:tgtEl>
                                        <p:attrNameLst>
                                          <p:attrName>style.rotation</p:attrName>
                                        </p:attrNameLst>
                                      </p:cBhvr>
                                      <p:tavLst>
                                        <p:tav tm="0">
                                          <p:val>
                                            <p:fltVal val="90"/>
                                          </p:val>
                                        </p:tav>
                                        <p:tav tm="100000">
                                          <p:val>
                                            <p:fltVal val="0"/>
                                          </p:val>
                                        </p:tav>
                                      </p:tavLst>
                                    </p:anim>
                                    <p:animEffect transition="in" filter="fade">
                                      <p:cBhvr>
                                        <p:cTn id="18" dur="1000"/>
                                        <p:tgtEl>
                                          <p:spTgt spid="1638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389"/>
                                        </p:tgtEl>
                                        <p:attrNameLst>
                                          <p:attrName>style.visibility</p:attrName>
                                        </p:attrNameLst>
                                      </p:cBhvr>
                                      <p:to>
                                        <p:strVal val="visible"/>
                                      </p:to>
                                    </p:set>
                                    <p:animEffect transition="in" filter="dissolve">
                                      <p:cBhvr>
                                        <p:cTn id="23" dur="500"/>
                                        <p:tgtEl>
                                          <p:spTgt spid="1638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ldLvl="0" animBg="1"/>
      <p:bldP spid="16388" grpId="0"/>
      <p:bldP spid="13" grpId="0" bldLvl="0" animBg="1"/>
      <p:bldP spid="3" grpId="0" bldLvl="0" animBg="1"/>
      <p:bldP spid="4" grpId="0" bldLvl="0" animBg="1"/>
      <p:bldP spid="2" grpId="0" animBg="1"/>
      <p:bldP spid="7" grpId="0" animBg="1"/>
      <p:bldP spid="12"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C5D3B-4256-FE0B-7B64-1438C3EA1C05}"/>
              </a:ext>
            </a:extLst>
          </p:cNvPr>
          <p:cNvSpPr txBox="1"/>
          <p:nvPr/>
        </p:nvSpPr>
        <p:spPr>
          <a:xfrm>
            <a:off x="400686" y="199037"/>
            <a:ext cx="11008995" cy="954107"/>
          </a:xfrm>
          <a:prstGeom prst="rect">
            <a:avLst/>
          </a:prstGeom>
          <a:noFill/>
          <a:ln>
            <a:solidFill>
              <a:schemeClr val="tx1"/>
            </a:solidFill>
          </a:ln>
        </p:spPr>
        <p:txBody>
          <a:bodyPr wrap="square">
            <a:spAutoFit/>
          </a:bodyPr>
          <a:lstStyle/>
          <a:p>
            <a:pPr lvl="0">
              <a:lnSpc>
                <a:spcPct val="100000"/>
              </a:lnSpc>
              <a:spcBef>
                <a:spcPct val="0"/>
              </a:spcBef>
            </a:pPr>
            <a:r>
              <a:rPr lang="zh-CN" altLang="en-US"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、阅读</a:t>
            </a:r>
            <a:r>
              <a:rPr lang="en-US" altLang="zh-CN"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P9</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丁达尔效应，思考：</a:t>
            </a:r>
            <a:r>
              <a:rPr lang="zh-CN" altLang="en-US" sz="2800" b="1" dirty="0">
                <a:solidFill>
                  <a:srgbClr val="060606"/>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决定</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分散系</a:t>
            </a:r>
            <a:r>
              <a:rPr lang="zh-CN" altLang="en-US" sz="2800" b="1" dirty="0">
                <a:solidFill>
                  <a:srgbClr val="060606"/>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是否具有</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丁达尔效应的</a:t>
            </a:r>
            <a:r>
              <a:rPr lang="zh-CN" altLang="en-US" sz="2800" b="1"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因素</a:t>
            </a:r>
            <a:r>
              <a:rPr lang="zh-CN" altLang="en-US"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是什么？</a:t>
            </a:r>
            <a:endParaRPr lang="en-US" altLang="zh-CN" sz="2800" b="1" dirty="0">
              <a:solidFill>
                <a:srgbClr val="060606"/>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9E5EA364-BA0F-3D34-D2B0-EF78954AE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43" y="1359982"/>
            <a:ext cx="11312338" cy="4740647"/>
          </a:xfrm>
          <a:prstGeom prst="rect">
            <a:avLst/>
          </a:prstGeom>
        </p:spPr>
      </p:pic>
    </p:spTree>
    <p:extLst>
      <p:ext uri="{BB962C8B-B14F-4D97-AF65-F5344CB8AC3E}">
        <p14:creationId xmlns:p14="http://schemas.microsoft.com/office/powerpoint/2010/main" val="402710863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0.11.30"/>
  <p:tag name="AS_TITLE" val="Aspose.Slides for Java"/>
  <p:tag name="AS_VERSION" val="20.11"/>
  <p:tag name="COMMONDATA" val="eyJoZGlkIjoiZjhiMGE0ZDU3NzFhY2Q0YjU3YTY2MGVjOTk3N2Y3ZjAifQ=="/>
  <p:tag name="KSO_WPP_MARK_KEY" val="8020bc65-5088-42a7-9ab7-905912b752e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AS_UNIQUEID" val="580"/>
</p:tagLst>
</file>

<file path=ppt/tags/tag101.xml><?xml version="1.0" encoding="utf-8"?>
<p:tagLst xmlns:a="http://schemas.openxmlformats.org/drawingml/2006/main" xmlns:r="http://schemas.openxmlformats.org/officeDocument/2006/relationships" xmlns:p="http://schemas.openxmlformats.org/presentationml/2006/main">
  <p:tag name="AS_UNIQUEID" val="791"/>
</p:tagLst>
</file>

<file path=ppt/tags/tag102.xml><?xml version="1.0" encoding="utf-8"?>
<p:tagLst xmlns:a="http://schemas.openxmlformats.org/drawingml/2006/main" xmlns:r="http://schemas.openxmlformats.org/officeDocument/2006/relationships" xmlns:p="http://schemas.openxmlformats.org/presentationml/2006/main">
  <p:tag name="AS_UNIQUEID" val="792"/>
</p:tagLst>
</file>

<file path=ppt/tags/tag103.xml><?xml version="1.0" encoding="utf-8"?>
<p:tagLst xmlns:a="http://schemas.openxmlformats.org/drawingml/2006/main" xmlns:r="http://schemas.openxmlformats.org/officeDocument/2006/relationships" xmlns:p="http://schemas.openxmlformats.org/presentationml/2006/main">
  <p:tag name="AS_UNIQUEID" val="690"/>
</p:tagLst>
</file>

<file path=ppt/tags/tag104.xml><?xml version="1.0" encoding="utf-8"?>
<p:tagLst xmlns:a="http://schemas.openxmlformats.org/drawingml/2006/main" xmlns:r="http://schemas.openxmlformats.org/officeDocument/2006/relationships" xmlns:p="http://schemas.openxmlformats.org/presentationml/2006/main">
  <p:tag name="AS_UNIQUEID" val="693"/>
</p:tagLst>
</file>

<file path=ppt/tags/tag105.xml><?xml version="1.0" encoding="utf-8"?>
<p:tagLst xmlns:a="http://schemas.openxmlformats.org/drawingml/2006/main" xmlns:r="http://schemas.openxmlformats.org/officeDocument/2006/relationships" xmlns:p="http://schemas.openxmlformats.org/presentationml/2006/main">
  <p:tag name="AS_UNIQUEID" val="694"/>
</p:tagLst>
</file>

<file path=ppt/tags/tag106.xml><?xml version="1.0" encoding="utf-8"?>
<p:tagLst xmlns:a="http://schemas.openxmlformats.org/drawingml/2006/main" xmlns:r="http://schemas.openxmlformats.org/officeDocument/2006/relationships" xmlns:p="http://schemas.openxmlformats.org/presentationml/2006/main">
  <p:tag name="AS_UNIQUEID" val="695"/>
</p:tagLst>
</file>

<file path=ppt/tags/tag107.xml><?xml version="1.0" encoding="utf-8"?>
<p:tagLst xmlns:a="http://schemas.openxmlformats.org/drawingml/2006/main" xmlns:r="http://schemas.openxmlformats.org/officeDocument/2006/relationships" xmlns:p="http://schemas.openxmlformats.org/presentationml/2006/main">
  <p:tag name="AS_UNIQUEID" val="696"/>
</p:tagLst>
</file>

<file path=ppt/tags/tag108.xml><?xml version="1.0" encoding="utf-8"?>
<p:tagLst xmlns:a="http://schemas.openxmlformats.org/drawingml/2006/main" xmlns:r="http://schemas.openxmlformats.org/officeDocument/2006/relationships" xmlns:p="http://schemas.openxmlformats.org/presentationml/2006/main">
  <p:tag name="AS_UNIQUEID" val="697"/>
</p:tagLst>
</file>

<file path=ppt/tags/tag109.xml><?xml version="1.0" encoding="utf-8"?>
<p:tagLst xmlns:a="http://schemas.openxmlformats.org/drawingml/2006/main" xmlns:r="http://schemas.openxmlformats.org/officeDocument/2006/relationships" xmlns:p="http://schemas.openxmlformats.org/presentationml/2006/main">
  <p:tag name="AS_UNIQUEID" val="69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10.xml><?xml version="1.0" encoding="utf-8"?>
<p:tagLst xmlns:a="http://schemas.openxmlformats.org/drawingml/2006/main" xmlns:r="http://schemas.openxmlformats.org/officeDocument/2006/relationships" xmlns:p="http://schemas.openxmlformats.org/presentationml/2006/main">
  <p:tag name="AS_UNIQUEID" val="365"/>
</p:tagLst>
</file>

<file path=ppt/tags/tag111.xml><?xml version="1.0" encoding="utf-8"?>
<p:tagLst xmlns:a="http://schemas.openxmlformats.org/drawingml/2006/main" xmlns:r="http://schemas.openxmlformats.org/officeDocument/2006/relationships" xmlns:p="http://schemas.openxmlformats.org/presentationml/2006/main">
  <p:tag name="AS_UNIQUEID" val="703"/>
</p:tagLst>
</file>

<file path=ppt/tags/tag112.xml><?xml version="1.0" encoding="utf-8"?>
<p:tagLst xmlns:a="http://schemas.openxmlformats.org/drawingml/2006/main" xmlns:r="http://schemas.openxmlformats.org/officeDocument/2006/relationships" xmlns:p="http://schemas.openxmlformats.org/presentationml/2006/main">
  <p:tag name="AS_UNIQUEID" val="697"/>
</p:tagLst>
</file>

<file path=ppt/tags/tag113.xml><?xml version="1.0" encoding="utf-8"?>
<p:tagLst xmlns:a="http://schemas.openxmlformats.org/drawingml/2006/main" xmlns:r="http://schemas.openxmlformats.org/officeDocument/2006/relationships" xmlns:p="http://schemas.openxmlformats.org/presentationml/2006/main">
  <p:tag name="AS_UNIQUEID" val="705"/>
</p:tagLst>
</file>

<file path=ppt/tags/tag114.xml><?xml version="1.0" encoding="utf-8"?>
<p:tagLst xmlns:a="http://schemas.openxmlformats.org/drawingml/2006/main" xmlns:r="http://schemas.openxmlformats.org/officeDocument/2006/relationships" xmlns:p="http://schemas.openxmlformats.org/presentationml/2006/main">
  <p:tag name="AS_UNIQUEID" val="706"/>
</p:tagLst>
</file>

<file path=ppt/tags/tag115.xml><?xml version="1.0" encoding="utf-8"?>
<p:tagLst xmlns:a="http://schemas.openxmlformats.org/drawingml/2006/main" xmlns:r="http://schemas.openxmlformats.org/officeDocument/2006/relationships" xmlns:p="http://schemas.openxmlformats.org/presentationml/2006/main">
  <p:tag name="AS_UNIQUEID" val="707"/>
</p:tagLst>
</file>

<file path=ppt/tags/tag116.xml><?xml version="1.0" encoding="utf-8"?>
<p:tagLst xmlns:a="http://schemas.openxmlformats.org/drawingml/2006/main" xmlns:r="http://schemas.openxmlformats.org/officeDocument/2006/relationships" xmlns:p="http://schemas.openxmlformats.org/presentationml/2006/main">
  <p:tag name="AS_UNIQUEID" val="708"/>
</p:tagLst>
</file>

<file path=ppt/tags/tag117.xml><?xml version="1.0" encoding="utf-8"?>
<p:tagLst xmlns:a="http://schemas.openxmlformats.org/drawingml/2006/main" xmlns:r="http://schemas.openxmlformats.org/officeDocument/2006/relationships" xmlns:p="http://schemas.openxmlformats.org/presentationml/2006/main">
  <p:tag name="AS_UNIQUEID" val="709"/>
</p:tagLst>
</file>

<file path=ppt/tags/tag118.xml><?xml version="1.0" encoding="utf-8"?>
<p:tagLst xmlns:a="http://schemas.openxmlformats.org/drawingml/2006/main" xmlns:r="http://schemas.openxmlformats.org/officeDocument/2006/relationships" xmlns:p="http://schemas.openxmlformats.org/presentationml/2006/main">
  <p:tag name="AS_UNIQUEID" val="710"/>
</p:tagLst>
</file>

<file path=ppt/tags/tag119.xml><?xml version="1.0" encoding="utf-8"?>
<p:tagLst xmlns:a="http://schemas.openxmlformats.org/drawingml/2006/main" xmlns:r="http://schemas.openxmlformats.org/officeDocument/2006/relationships" xmlns:p="http://schemas.openxmlformats.org/presentationml/2006/main">
  <p:tag name="AS_UNIQUEID" val="45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0.xml><?xml version="1.0" encoding="utf-8"?>
<p:tagLst xmlns:a="http://schemas.openxmlformats.org/drawingml/2006/main" xmlns:r="http://schemas.openxmlformats.org/officeDocument/2006/relationships" xmlns:p="http://schemas.openxmlformats.org/presentationml/2006/main">
  <p:tag name="AS_UNIQUEID" val="455"/>
</p:tagLst>
</file>

<file path=ppt/tags/tag121.xml><?xml version="1.0" encoding="utf-8"?>
<p:tagLst xmlns:a="http://schemas.openxmlformats.org/drawingml/2006/main" xmlns:r="http://schemas.openxmlformats.org/officeDocument/2006/relationships" xmlns:p="http://schemas.openxmlformats.org/presentationml/2006/main">
  <p:tag name="AS_UNIQUEID" val="732"/>
</p:tagLst>
</file>

<file path=ppt/tags/tag122.xml><?xml version="1.0" encoding="utf-8"?>
<p:tagLst xmlns:a="http://schemas.openxmlformats.org/drawingml/2006/main" xmlns:r="http://schemas.openxmlformats.org/officeDocument/2006/relationships" xmlns:p="http://schemas.openxmlformats.org/presentationml/2006/main">
  <p:tag name="AS_UNIQUEID" val="719"/>
</p:tagLst>
</file>

<file path=ppt/tags/tag123.xml><?xml version="1.0" encoding="utf-8"?>
<p:tagLst xmlns:a="http://schemas.openxmlformats.org/drawingml/2006/main" xmlns:r="http://schemas.openxmlformats.org/officeDocument/2006/relationships" xmlns:p="http://schemas.openxmlformats.org/presentationml/2006/main">
  <p:tag name="AS_UNIQUEID" val="720"/>
</p:tagLst>
</file>

<file path=ppt/tags/tag124.xml><?xml version="1.0" encoding="utf-8"?>
<p:tagLst xmlns:a="http://schemas.openxmlformats.org/drawingml/2006/main" xmlns:r="http://schemas.openxmlformats.org/officeDocument/2006/relationships" xmlns:p="http://schemas.openxmlformats.org/presentationml/2006/main">
  <p:tag name="AS_UNIQUEID" val="721"/>
</p:tagLst>
</file>

<file path=ppt/tags/tag125.xml><?xml version="1.0" encoding="utf-8"?>
<p:tagLst xmlns:a="http://schemas.openxmlformats.org/drawingml/2006/main" xmlns:r="http://schemas.openxmlformats.org/officeDocument/2006/relationships" xmlns:p="http://schemas.openxmlformats.org/presentationml/2006/main">
  <p:tag name="AS_UNIQUEID" val="722"/>
</p:tagLst>
</file>

<file path=ppt/tags/tag126.xml><?xml version="1.0" encoding="utf-8"?>
<p:tagLst xmlns:a="http://schemas.openxmlformats.org/drawingml/2006/main" xmlns:r="http://schemas.openxmlformats.org/officeDocument/2006/relationships" xmlns:p="http://schemas.openxmlformats.org/presentationml/2006/main">
  <p:tag name="AS_UNIQUEID" val="723"/>
</p:tagLst>
</file>

<file path=ppt/tags/tag127.xml><?xml version="1.0" encoding="utf-8"?>
<p:tagLst xmlns:a="http://schemas.openxmlformats.org/drawingml/2006/main" xmlns:r="http://schemas.openxmlformats.org/officeDocument/2006/relationships" xmlns:p="http://schemas.openxmlformats.org/presentationml/2006/main">
  <p:tag name="AS_UNIQUEID" val="726"/>
</p:tagLst>
</file>

<file path=ppt/tags/tag128.xml><?xml version="1.0" encoding="utf-8"?>
<p:tagLst xmlns:a="http://schemas.openxmlformats.org/drawingml/2006/main" xmlns:r="http://schemas.openxmlformats.org/officeDocument/2006/relationships" xmlns:p="http://schemas.openxmlformats.org/presentationml/2006/main">
  <p:tag name="AS_UNIQUEID" val="727"/>
</p:tagLst>
</file>

<file path=ppt/tags/tag129.xml><?xml version="1.0" encoding="utf-8"?>
<p:tagLst xmlns:a="http://schemas.openxmlformats.org/drawingml/2006/main" xmlns:r="http://schemas.openxmlformats.org/officeDocument/2006/relationships" xmlns:p="http://schemas.openxmlformats.org/presentationml/2006/main">
  <p:tag name="AS_UNIQUEID" val="729"/>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0.xml><?xml version="1.0" encoding="utf-8"?>
<p:tagLst xmlns:a="http://schemas.openxmlformats.org/drawingml/2006/main" xmlns:r="http://schemas.openxmlformats.org/officeDocument/2006/relationships" xmlns:p="http://schemas.openxmlformats.org/presentationml/2006/main">
  <p:tag name="AS_UNIQUEID" val="730"/>
</p:tagLst>
</file>

<file path=ppt/tags/tag131.xml><?xml version="1.0" encoding="utf-8"?>
<p:tagLst xmlns:a="http://schemas.openxmlformats.org/drawingml/2006/main" xmlns:r="http://schemas.openxmlformats.org/officeDocument/2006/relationships" xmlns:p="http://schemas.openxmlformats.org/presentationml/2006/main">
  <p:tag name="AS_UNIQUEID" val="725"/>
</p:tagLst>
</file>

<file path=ppt/tags/tag132.xml><?xml version="1.0" encoding="utf-8"?>
<p:tagLst xmlns:a="http://schemas.openxmlformats.org/drawingml/2006/main" xmlns:r="http://schemas.openxmlformats.org/officeDocument/2006/relationships" xmlns:p="http://schemas.openxmlformats.org/presentationml/2006/main">
  <p:tag name="AS_UNIQUEID" val="728"/>
</p:tagLst>
</file>

<file path=ppt/tags/tag133.xml><?xml version="1.0" encoding="utf-8"?>
<p:tagLst xmlns:a="http://schemas.openxmlformats.org/drawingml/2006/main" xmlns:r="http://schemas.openxmlformats.org/officeDocument/2006/relationships" xmlns:p="http://schemas.openxmlformats.org/presentationml/2006/main">
  <p:tag name="AS_UNIQUEID" val="731"/>
</p:tagLst>
</file>

<file path=ppt/tags/tag134.xml><?xml version="1.0" encoding="utf-8"?>
<p:tagLst xmlns:a="http://schemas.openxmlformats.org/drawingml/2006/main" xmlns:r="http://schemas.openxmlformats.org/officeDocument/2006/relationships" xmlns:p="http://schemas.openxmlformats.org/presentationml/2006/main">
  <p:tag name="AS_UNIQUEID" val="741"/>
</p:tagLst>
</file>

<file path=ppt/tags/tag135.xml><?xml version="1.0" encoding="utf-8"?>
<p:tagLst xmlns:a="http://schemas.openxmlformats.org/drawingml/2006/main" xmlns:r="http://schemas.openxmlformats.org/officeDocument/2006/relationships" xmlns:p="http://schemas.openxmlformats.org/presentationml/2006/main">
  <p:tag name="AS_UNIQUEID" val="742"/>
</p:tagLst>
</file>

<file path=ppt/tags/tag136.xml><?xml version="1.0" encoding="utf-8"?>
<p:tagLst xmlns:a="http://schemas.openxmlformats.org/drawingml/2006/main" xmlns:r="http://schemas.openxmlformats.org/officeDocument/2006/relationships" xmlns:p="http://schemas.openxmlformats.org/presentationml/2006/main">
  <p:tag name="AS_UNIQUEID" val="652"/>
</p:tagLst>
</file>

<file path=ppt/tags/tag137.xml><?xml version="1.0" encoding="utf-8"?>
<p:tagLst xmlns:a="http://schemas.openxmlformats.org/drawingml/2006/main" xmlns:r="http://schemas.openxmlformats.org/officeDocument/2006/relationships" xmlns:p="http://schemas.openxmlformats.org/presentationml/2006/main">
  <p:tag name="AS_UNIQUEID" val="747"/>
</p:tagLst>
</file>

<file path=ppt/tags/tag138.xml><?xml version="1.0" encoding="utf-8"?>
<p:tagLst xmlns:a="http://schemas.openxmlformats.org/drawingml/2006/main" xmlns:r="http://schemas.openxmlformats.org/officeDocument/2006/relationships" xmlns:p="http://schemas.openxmlformats.org/presentationml/2006/main">
  <p:tag name="AS_UNIQUEID" val="753"/>
</p:tagLst>
</file>

<file path=ppt/tags/tag139.xml><?xml version="1.0" encoding="utf-8"?>
<p:tagLst xmlns:a="http://schemas.openxmlformats.org/drawingml/2006/main" xmlns:r="http://schemas.openxmlformats.org/officeDocument/2006/relationships" xmlns:p="http://schemas.openxmlformats.org/presentationml/2006/main">
  <p:tag name="AS_UNIQUEID" val="1129"/>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40.xml><?xml version="1.0" encoding="utf-8"?>
<p:tagLst xmlns:a="http://schemas.openxmlformats.org/drawingml/2006/main" xmlns:r="http://schemas.openxmlformats.org/officeDocument/2006/relationships" xmlns:p="http://schemas.openxmlformats.org/presentationml/2006/main">
  <p:tag name="AS_UNIQUEID" val="5282"/>
</p:tagLst>
</file>

<file path=ppt/tags/tag141.xml><?xml version="1.0" encoding="utf-8"?>
<p:tagLst xmlns:a="http://schemas.openxmlformats.org/drawingml/2006/main" xmlns:r="http://schemas.openxmlformats.org/officeDocument/2006/relationships" xmlns:p="http://schemas.openxmlformats.org/presentationml/2006/main">
  <p:tag name="AS_UNIQUEID" val="743"/>
</p:tagLst>
</file>

<file path=ppt/tags/tag142.xml><?xml version="1.0" encoding="utf-8"?>
<p:tagLst xmlns:a="http://schemas.openxmlformats.org/drawingml/2006/main" xmlns:r="http://schemas.openxmlformats.org/officeDocument/2006/relationships" xmlns:p="http://schemas.openxmlformats.org/presentationml/2006/main">
  <p:tag name="AS_UNIQUEID" val="744"/>
</p:tagLst>
</file>

<file path=ppt/tags/tag143.xml><?xml version="1.0" encoding="utf-8"?>
<p:tagLst xmlns:a="http://schemas.openxmlformats.org/drawingml/2006/main" xmlns:r="http://schemas.openxmlformats.org/officeDocument/2006/relationships" xmlns:p="http://schemas.openxmlformats.org/presentationml/2006/main">
  <p:tag name="AS_UNIQUEID" val="753"/>
</p:tagLst>
</file>

<file path=ppt/tags/tag144.xml><?xml version="1.0" encoding="utf-8"?>
<p:tagLst xmlns:a="http://schemas.openxmlformats.org/drawingml/2006/main" xmlns:r="http://schemas.openxmlformats.org/officeDocument/2006/relationships" xmlns:p="http://schemas.openxmlformats.org/presentationml/2006/main">
  <p:tag name="AS_UNIQUEID" val="755"/>
</p:tagLst>
</file>

<file path=ppt/tags/tag145.xml><?xml version="1.0" encoding="utf-8"?>
<p:tagLst xmlns:a="http://schemas.openxmlformats.org/drawingml/2006/main" xmlns:r="http://schemas.openxmlformats.org/officeDocument/2006/relationships" xmlns:p="http://schemas.openxmlformats.org/presentationml/2006/main">
  <p:tag name="AS_UNIQUEID" val="482"/>
</p:tagLst>
</file>

<file path=ppt/tags/tag146.xml><?xml version="1.0" encoding="utf-8"?>
<p:tagLst xmlns:a="http://schemas.openxmlformats.org/drawingml/2006/main" xmlns:r="http://schemas.openxmlformats.org/officeDocument/2006/relationships" xmlns:p="http://schemas.openxmlformats.org/presentationml/2006/main">
  <p:tag name="AS_UNIQUEID" val="481"/>
</p:tagLst>
</file>

<file path=ppt/tags/tag147.xml><?xml version="1.0" encoding="utf-8"?>
<p:tagLst xmlns:a="http://schemas.openxmlformats.org/drawingml/2006/main" xmlns:r="http://schemas.openxmlformats.org/officeDocument/2006/relationships" xmlns:p="http://schemas.openxmlformats.org/presentationml/2006/main">
  <p:tag name="AS_UNIQUEID" val="1129"/>
</p:tagLst>
</file>

<file path=ppt/tags/tag148.xml><?xml version="1.0" encoding="utf-8"?>
<p:tagLst xmlns:a="http://schemas.openxmlformats.org/drawingml/2006/main" xmlns:r="http://schemas.openxmlformats.org/officeDocument/2006/relationships" xmlns:p="http://schemas.openxmlformats.org/presentationml/2006/main">
  <p:tag name="AS_UNIQUEID" val="753"/>
</p:tagLst>
</file>

<file path=ppt/tags/tag149.xml><?xml version="1.0" encoding="utf-8"?>
<p:tagLst xmlns:a="http://schemas.openxmlformats.org/drawingml/2006/main" xmlns:r="http://schemas.openxmlformats.org/officeDocument/2006/relationships" xmlns:p="http://schemas.openxmlformats.org/presentationml/2006/main">
  <p:tag name="AS_UNIQUEID" val="75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0.xml><?xml version="1.0" encoding="utf-8"?>
<p:tagLst xmlns:a="http://schemas.openxmlformats.org/drawingml/2006/main" xmlns:r="http://schemas.openxmlformats.org/officeDocument/2006/relationships" xmlns:p="http://schemas.openxmlformats.org/presentationml/2006/main">
  <p:tag name="AS_UNIQUEID" val="757"/>
</p:tagLst>
</file>

<file path=ppt/tags/tag151.xml><?xml version="1.0" encoding="utf-8"?>
<p:tagLst xmlns:a="http://schemas.openxmlformats.org/drawingml/2006/main" xmlns:r="http://schemas.openxmlformats.org/officeDocument/2006/relationships" xmlns:p="http://schemas.openxmlformats.org/presentationml/2006/main">
  <p:tag name="AS_UNIQUEID" val="505"/>
</p:tagLst>
</file>

<file path=ppt/tags/tag152.xml><?xml version="1.0" encoding="utf-8"?>
<p:tagLst xmlns:a="http://schemas.openxmlformats.org/drawingml/2006/main" xmlns:r="http://schemas.openxmlformats.org/officeDocument/2006/relationships" xmlns:p="http://schemas.openxmlformats.org/presentationml/2006/main">
  <p:tag name="AS_UNIQUEID" val="185"/>
</p:tagLst>
</file>

<file path=ppt/tags/tag153.xml><?xml version="1.0" encoding="utf-8"?>
<p:tagLst xmlns:a="http://schemas.openxmlformats.org/drawingml/2006/main" xmlns:r="http://schemas.openxmlformats.org/officeDocument/2006/relationships" xmlns:p="http://schemas.openxmlformats.org/presentationml/2006/main">
  <p:tag name="AS_UNIQUEID" val="506"/>
</p:tagLst>
</file>

<file path=ppt/tags/tag154.xml><?xml version="1.0" encoding="utf-8"?>
<p:tagLst xmlns:a="http://schemas.openxmlformats.org/drawingml/2006/main" xmlns:r="http://schemas.openxmlformats.org/officeDocument/2006/relationships" xmlns:p="http://schemas.openxmlformats.org/presentationml/2006/main">
  <p:tag name="AS_UNIQUEID" val="507"/>
</p:tagLst>
</file>

<file path=ppt/tags/tag155.xml><?xml version="1.0" encoding="utf-8"?>
<p:tagLst xmlns:a="http://schemas.openxmlformats.org/drawingml/2006/main" xmlns:r="http://schemas.openxmlformats.org/officeDocument/2006/relationships" xmlns:p="http://schemas.openxmlformats.org/presentationml/2006/main">
  <p:tag name="AS_UNIQUEID" val="508"/>
</p:tagLst>
</file>

<file path=ppt/tags/tag156.xml><?xml version="1.0" encoding="utf-8"?>
<p:tagLst xmlns:a="http://schemas.openxmlformats.org/drawingml/2006/main" xmlns:r="http://schemas.openxmlformats.org/officeDocument/2006/relationships" xmlns:p="http://schemas.openxmlformats.org/presentationml/2006/main">
  <p:tag name="AS_UNIQUEID" val="509"/>
</p:tagLst>
</file>

<file path=ppt/tags/tag157.xml><?xml version="1.0" encoding="utf-8"?>
<p:tagLst xmlns:a="http://schemas.openxmlformats.org/drawingml/2006/main" xmlns:r="http://schemas.openxmlformats.org/officeDocument/2006/relationships" xmlns:p="http://schemas.openxmlformats.org/presentationml/2006/main">
  <p:tag name="AS_UNIQUEID" val="510"/>
</p:tagLst>
</file>

<file path=ppt/tags/tag158.xml><?xml version="1.0" encoding="utf-8"?>
<p:tagLst xmlns:a="http://schemas.openxmlformats.org/drawingml/2006/main" xmlns:r="http://schemas.openxmlformats.org/officeDocument/2006/relationships" xmlns:p="http://schemas.openxmlformats.org/presentationml/2006/main">
  <p:tag name="AS_UNIQUEID" val="511"/>
</p:tagLst>
</file>

<file path=ppt/tags/tag159.xml><?xml version="1.0" encoding="utf-8"?>
<p:tagLst xmlns:a="http://schemas.openxmlformats.org/drawingml/2006/main" xmlns:r="http://schemas.openxmlformats.org/officeDocument/2006/relationships" xmlns:p="http://schemas.openxmlformats.org/presentationml/2006/main">
  <p:tag name="AS_UNIQUEID" val="512"/>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0.xml><?xml version="1.0" encoding="utf-8"?>
<p:tagLst xmlns:a="http://schemas.openxmlformats.org/drawingml/2006/main" xmlns:r="http://schemas.openxmlformats.org/officeDocument/2006/relationships" xmlns:p="http://schemas.openxmlformats.org/presentationml/2006/main">
  <p:tag name="AS_UNIQUEID" val="185"/>
</p:tagLst>
</file>

<file path=ppt/tags/tag161.xml><?xml version="1.0" encoding="utf-8"?>
<p:tagLst xmlns:a="http://schemas.openxmlformats.org/drawingml/2006/main" xmlns:r="http://schemas.openxmlformats.org/officeDocument/2006/relationships" xmlns:p="http://schemas.openxmlformats.org/presentationml/2006/main">
  <p:tag name="AS_UNIQUEID" val="762"/>
</p:tagLst>
</file>

<file path=ppt/tags/tag162.xml><?xml version="1.0" encoding="utf-8"?>
<p:tagLst xmlns:a="http://schemas.openxmlformats.org/drawingml/2006/main" xmlns:r="http://schemas.openxmlformats.org/officeDocument/2006/relationships" xmlns:p="http://schemas.openxmlformats.org/presentationml/2006/main">
  <p:tag name="AS_UNIQUEID" val="753"/>
</p:tagLst>
</file>

<file path=ppt/tags/tag163.xml><?xml version="1.0" encoding="utf-8"?>
<p:tagLst xmlns:a="http://schemas.openxmlformats.org/drawingml/2006/main" xmlns:r="http://schemas.openxmlformats.org/officeDocument/2006/relationships" xmlns:p="http://schemas.openxmlformats.org/presentationml/2006/main">
  <p:tag name="AS_UNIQUEID" val="5291"/>
  <p:tag name="KSO_WM_UNIT_TABLE_BEAUTIFY" val="smartTable{84bad7ff-93f8-41d1-93d3-67cfb9172233}"/>
</p:tagLst>
</file>

<file path=ppt/tags/tag164.xml><?xml version="1.0" encoding="utf-8"?>
<p:tagLst xmlns:a="http://schemas.openxmlformats.org/drawingml/2006/main" xmlns:r="http://schemas.openxmlformats.org/officeDocument/2006/relationships" xmlns:p="http://schemas.openxmlformats.org/presentationml/2006/main">
  <p:tag name="AS_UNIQUEID" val="5292"/>
</p:tagLst>
</file>

<file path=ppt/tags/tag165.xml><?xml version="1.0" encoding="utf-8"?>
<p:tagLst xmlns:a="http://schemas.openxmlformats.org/drawingml/2006/main" xmlns:r="http://schemas.openxmlformats.org/officeDocument/2006/relationships" xmlns:p="http://schemas.openxmlformats.org/presentationml/2006/main">
  <p:tag name="AS_UNIQUEID" val="5287"/>
</p:tagLst>
</file>

<file path=ppt/tags/tag166.xml><?xml version="1.0" encoding="utf-8"?>
<p:tagLst xmlns:a="http://schemas.openxmlformats.org/drawingml/2006/main" xmlns:r="http://schemas.openxmlformats.org/officeDocument/2006/relationships" xmlns:p="http://schemas.openxmlformats.org/presentationml/2006/main">
  <p:tag name="AS_UNIQUEID" val="5288"/>
</p:tagLst>
</file>

<file path=ppt/tags/tag167.xml><?xml version="1.0" encoding="utf-8"?>
<p:tagLst xmlns:a="http://schemas.openxmlformats.org/drawingml/2006/main" xmlns:r="http://schemas.openxmlformats.org/officeDocument/2006/relationships" xmlns:p="http://schemas.openxmlformats.org/presentationml/2006/main">
  <p:tag name="AS_UNIQUEID" val="5289"/>
</p:tagLst>
</file>

<file path=ppt/tags/tag168.xml><?xml version="1.0" encoding="utf-8"?>
<p:tagLst xmlns:a="http://schemas.openxmlformats.org/drawingml/2006/main" xmlns:r="http://schemas.openxmlformats.org/officeDocument/2006/relationships" xmlns:p="http://schemas.openxmlformats.org/presentationml/2006/main">
  <p:tag name="AS_UNIQUEID" val="778"/>
</p:tagLst>
</file>

<file path=ppt/tags/tag169.xml><?xml version="1.0" encoding="utf-8"?>
<p:tagLst xmlns:a="http://schemas.openxmlformats.org/drawingml/2006/main" xmlns:r="http://schemas.openxmlformats.org/officeDocument/2006/relationships" xmlns:p="http://schemas.openxmlformats.org/presentationml/2006/main">
  <p:tag name="AS_UNIQUEID" val="782"/>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0.xml><?xml version="1.0" encoding="utf-8"?>
<p:tagLst xmlns:a="http://schemas.openxmlformats.org/drawingml/2006/main" xmlns:r="http://schemas.openxmlformats.org/officeDocument/2006/relationships" xmlns:p="http://schemas.openxmlformats.org/presentationml/2006/main">
  <p:tag name="AS_UNIQUEID" val="788"/>
</p:tagLst>
</file>

<file path=ppt/tags/tag171.xml><?xml version="1.0" encoding="utf-8"?>
<p:tagLst xmlns:a="http://schemas.openxmlformats.org/drawingml/2006/main" xmlns:r="http://schemas.openxmlformats.org/officeDocument/2006/relationships" xmlns:p="http://schemas.openxmlformats.org/presentationml/2006/main">
  <p:tag name="AS_UNIQUEID" val="792"/>
</p:tagLst>
</file>

<file path=ppt/tags/tag172.xml><?xml version="1.0" encoding="utf-8"?>
<p:tagLst xmlns:a="http://schemas.openxmlformats.org/drawingml/2006/main" xmlns:r="http://schemas.openxmlformats.org/officeDocument/2006/relationships" xmlns:p="http://schemas.openxmlformats.org/presentationml/2006/main">
  <p:tag name="AS_UNIQUEID" val="793"/>
</p:tagLst>
</file>

<file path=ppt/tags/tag173.xml><?xml version="1.0" encoding="utf-8"?>
<p:tagLst xmlns:a="http://schemas.openxmlformats.org/drawingml/2006/main" xmlns:r="http://schemas.openxmlformats.org/officeDocument/2006/relationships" xmlns:p="http://schemas.openxmlformats.org/presentationml/2006/main">
  <p:tag name="AS_UNIQUEID" val="794"/>
</p:tagLst>
</file>

<file path=ppt/tags/tag174.xml><?xml version="1.0" encoding="utf-8"?>
<p:tagLst xmlns:a="http://schemas.openxmlformats.org/drawingml/2006/main" xmlns:r="http://schemas.openxmlformats.org/officeDocument/2006/relationships" xmlns:p="http://schemas.openxmlformats.org/presentationml/2006/main">
  <p:tag name="AS_UNIQUEID" val="795"/>
</p:tagLst>
</file>

<file path=ppt/tags/tag175.xml><?xml version="1.0" encoding="utf-8"?>
<p:tagLst xmlns:a="http://schemas.openxmlformats.org/drawingml/2006/main" xmlns:r="http://schemas.openxmlformats.org/officeDocument/2006/relationships" xmlns:p="http://schemas.openxmlformats.org/presentationml/2006/main">
  <p:tag name="AS_UNIQUEID" val="796"/>
</p:tagLst>
</file>

<file path=ppt/tags/tag176.xml><?xml version="1.0" encoding="utf-8"?>
<p:tagLst xmlns:a="http://schemas.openxmlformats.org/drawingml/2006/main" xmlns:r="http://schemas.openxmlformats.org/officeDocument/2006/relationships" xmlns:p="http://schemas.openxmlformats.org/presentationml/2006/main">
  <p:tag name="AS_UNIQUEID" val="797"/>
</p:tagLst>
</file>

<file path=ppt/tags/tag177.xml><?xml version="1.0" encoding="utf-8"?>
<p:tagLst xmlns:a="http://schemas.openxmlformats.org/drawingml/2006/main" xmlns:r="http://schemas.openxmlformats.org/officeDocument/2006/relationships" xmlns:p="http://schemas.openxmlformats.org/presentationml/2006/main">
  <p:tag name="AS_UNIQUEID" val="798"/>
</p:tagLst>
</file>

<file path=ppt/tags/tag178.xml><?xml version="1.0" encoding="utf-8"?>
<p:tagLst xmlns:a="http://schemas.openxmlformats.org/drawingml/2006/main" xmlns:r="http://schemas.openxmlformats.org/officeDocument/2006/relationships" xmlns:p="http://schemas.openxmlformats.org/presentationml/2006/main">
  <p:tag name="AS_UNIQUEID" val="799"/>
</p:tagLst>
</file>

<file path=ppt/tags/tag179.xml><?xml version="1.0" encoding="utf-8"?>
<p:tagLst xmlns:a="http://schemas.openxmlformats.org/drawingml/2006/main" xmlns:r="http://schemas.openxmlformats.org/officeDocument/2006/relationships" xmlns:p="http://schemas.openxmlformats.org/presentationml/2006/main">
  <p:tag name="AS_UNIQUEID" val="80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0.xml><?xml version="1.0" encoding="utf-8"?>
<p:tagLst xmlns:a="http://schemas.openxmlformats.org/drawingml/2006/main" xmlns:r="http://schemas.openxmlformats.org/officeDocument/2006/relationships" xmlns:p="http://schemas.openxmlformats.org/presentationml/2006/main">
  <p:tag name="AS_UNIQUEID" val="801"/>
</p:tagLst>
</file>

<file path=ppt/tags/tag181.xml><?xml version="1.0" encoding="utf-8"?>
<p:tagLst xmlns:a="http://schemas.openxmlformats.org/drawingml/2006/main" xmlns:r="http://schemas.openxmlformats.org/officeDocument/2006/relationships" xmlns:p="http://schemas.openxmlformats.org/presentationml/2006/main">
  <p:tag name="AS_UNIQUEID" val="802"/>
</p:tagLst>
</file>

<file path=ppt/tags/tag182.xml><?xml version="1.0" encoding="utf-8"?>
<p:tagLst xmlns:a="http://schemas.openxmlformats.org/drawingml/2006/main" xmlns:r="http://schemas.openxmlformats.org/officeDocument/2006/relationships" xmlns:p="http://schemas.openxmlformats.org/presentationml/2006/main">
  <p:tag name="AS_UNIQUEID" val="803"/>
</p:tagLst>
</file>

<file path=ppt/tags/tag183.xml><?xml version="1.0" encoding="utf-8"?>
<p:tagLst xmlns:a="http://schemas.openxmlformats.org/drawingml/2006/main" xmlns:r="http://schemas.openxmlformats.org/officeDocument/2006/relationships" xmlns:p="http://schemas.openxmlformats.org/presentationml/2006/main">
  <p:tag name="AS_UNIQUEID" val="804"/>
</p:tagLst>
</file>

<file path=ppt/tags/tag184.xml><?xml version="1.0" encoding="utf-8"?>
<p:tagLst xmlns:a="http://schemas.openxmlformats.org/drawingml/2006/main" xmlns:r="http://schemas.openxmlformats.org/officeDocument/2006/relationships" xmlns:p="http://schemas.openxmlformats.org/presentationml/2006/main">
  <p:tag name="AS_UNIQUEID" val="805"/>
</p:tagLst>
</file>

<file path=ppt/tags/tag185.xml><?xml version="1.0" encoding="utf-8"?>
<p:tagLst xmlns:a="http://schemas.openxmlformats.org/drawingml/2006/main" xmlns:r="http://schemas.openxmlformats.org/officeDocument/2006/relationships" xmlns:p="http://schemas.openxmlformats.org/presentationml/2006/main">
  <p:tag name="AS_UNIQUEID" val="807"/>
</p:tagLst>
</file>

<file path=ppt/tags/tag186.xml><?xml version="1.0" encoding="utf-8"?>
<p:tagLst xmlns:a="http://schemas.openxmlformats.org/drawingml/2006/main" xmlns:r="http://schemas.openxmlformats.org/officeDocument/2006/relationships" xmlns:p="http://schemas.openxmlformats.org/presentationml/2006/main">
  <p:tag name="AS_UNIQUEID" val="809"/>
</p:tagLst>
</file>

<file path=ppt/tags/tag187.xml><?xml version="1.0" encoding="utf-8"?>
<p:tagLst xmlns:a="http://schemas.openxmlformats.org/drawingml/2006/main" xmlns:r="http://schemas.openxmlformats.org/officeDocument/2006/relationships" xmlns:p="http://schemas.openxmlformats.org/presentationml/2006/main">
  <p:tag name="AS_UNIQUEID" val="461"/>
</p:tagLst>
</file>

<file path=ppt/tags/tag188.xml><?xml version="1.0" encoding="utf-8"?>
<p:tagLst xmlns:a="http://schemas.openxmlformats.org/drawingml/2006/main" xmlns:r="http://schemas.openxmlformats.org/officeDocument/2006/relationships" xmlns:p="http://schemas.openxmlformats.org/presentationml/2006/main">
  <p:tag name="AS_UNIQUEID" val="467"/>
</p:tagLst>
</file>

<file path=ppt/tags/tag189.xml><?xml version="1.0" encoding="utf-8"?>
<p:tagLst xmlns:a="http://schemas.openxmlformats.org/drawingml/2006/main" xmlns:r="http://schemas.openxmlformats.org/officeDocument/2006/relationships" xmlns:p="http://schemas.openxmlformats.org/presentationml/2006/main">
  <p:tag name="AS_UNIQUEID" val="789"/>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0.xml><?xml version="1.0" encoding="utf-8"?>
<p:tagLst xmlns:a="http://schemas.openxmlformats.org/drawingml/2006/main" xmlns:r="http://schemas.openxmlformats.org/officeDocument/2006/relationships" xmlns:p="http://schemas.openxmlformats.org/presentationml/2006/main">
  <p:tag name="AS_UNIQUEID" val="790"/>
</p:tagLst>
</file>

<file path=ppt/tags/tag191.xml><?xml version="1.0" encoding="utf-8"?>
<p:tagLst xmlns:a="http://schemas.openxmlformats.org/drawingml/2006/main" xmlns:r="http://schemas.openxmlformats.org/officeDocument/2006/relationships" xmlns:p="http://schemas.openxmlformats.org/presentationml/2006/main">
  <p:tag name="AS_UNIQUEID" val="791"/>
</p:tagLst>
</file>

<file path=ppt/tags/tag192.xml><?xml version="1.0" encoding="utf-8"?>
<p:tagLst xmlns:a="http://schemas.openxmlformats.org/drawingml/2006/main" xmlns:r="http://schemas.openxmlformats.org/officeDocument/2006/relationships" xmlns:p="http://schemas.openxmlformats.org/presentationml/2006/main">
  <p:tag name="AS_UNIQUEID" val="1143"/>
</p:tagLst>
</file>

<file path=ppt/tags/tag193.xml><?xml version="1.0" encoding="utf-8"?>
<p:tagLst xmlns:a="http://schemas.openxmlformats.org/drawingml/2006/main" xmlns:r="http://schemas.openxmlformats.org/officeDocument/2006/relationships" xmlns:p="http://schemas.openxmlformats.org/presentationml/2006/main">
  <p:tag name="AS_UNIQUEID" val="1144"/>
</p:tagLst>
</file>

<file path=ppt/tags/tag194.xml><?xml version="1.0" encoding="utf-8"?>
<p:tagLst xmlns:a="http://schemas.openxmlformats.org/drawingml/2006/main" xmlns:r="http://schemas.openxmlformats.org/officeDocument/2006/relationships" xmlns:p="http://schemas.openxmlformats.org/presentationml/2006/main">
  <p:tag name="AS_UNIQUEID" val="1145"/>
</p:tagLst>
</file>

<file path=ppt/tags/tag195.xml><?xml version="1.0" encoding="utf-8"?>
<p:tagLst xmlns:a="http://schemas.openxmlformats.org/drawingml/2006/main" xmlns:r="http://schemas.openxmlformats.org/officeDocument/2006/relationships" xmlns:p="http://schemas.openxmlformats.org/presentationml/2006/main">
  <p:tag name="AS_UNIQUEID" val="1146"/>
</p:tagLst>
</file>

<file path=ppt/tags/tag196.xml><?xml version="1.0" encoding="utf-8"?>
<p:tagLst xmlns:a="http://schemas.openxmlformats.org/drawingml/2006/main" xmlns:r="http://schemas.openxmlformats.org/officeDocument/2006/relationships" xmlns:p="http://schemas.openxmlformats.org/presentationml/2006/main">
  <p:tag name="AS_UNIQUEID" val="1147"/>
</p:tagLst>
</file>

<file path=ppt/tags/tag197.xml><?xml version="1.0" encoding="utf-8"?>
<p:tagLst xmlns:a="http://schemas.openxmlformats.org/drawingml/2006/main" xmlns:r="http://schemas.openxmlformats.org/officeDocument/2006/relationships" xmlns:p="http://schemas.openxmlformats.org/presentationml/2006/main">
  <p:tag name="AS_UNIQUEID" val="1148"/>
</p:tagLst>
</file>

<file path=ppt/tags/tag198.xml><?xml version="1.0" encoding="utf-8"?>
<p:tagLst xmlns:a="http://schemas.openxmlformats.org/drawingml/2006/main" xmlns:r="http://schemas.openxmlformats.org/officeDocument/2006/relationships" xmlns:p="http://schemas.openxmlformats.org/presentationml/2006/main">
  <p:tag name="AS_UNIQUEID" val="1150"/>
</p:tagLst>
</file>

<file path=ppt/tags/tag199.xml><?xml version="1.0" encoding="utf-8"?>
<p:tagLst xmlns:a="http://schemas.openxmlformats.org/drawingml/2006/main" xmlns:r="http://schemas.openxmlformats.org/officeDocument/2006/relationships" xmlns:p="http://schemas.openxmlformats.org/presentationml/2006/main">
  <p:tag name="AS_UNIQUEID" val="33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00.xml><?xml version="1.0" encoding="utf-8"?>
<p:tagLst xmlns:a="http://schemas.openxmlformats.org/drawingml/2006/main" xmlns:r="http://schemas.openxmlformats.org/officeDocument/2006/relationships" xmlns:p="http://schemas.openxmlformats.org/presentationml/2006/main">
  <p:tag name="AS_UNIQUEID" val="1147"/>
</p:tagLst>
</file>

<file path=ppt/tags/tag201.xml><?xml version="1.0" encoding="utf-8"?>
<p:tagLst xmlns:a="http://schemas.openxmlformats.org/drawingml/2006/main" xmlns:r="http://schemas.openxmlformats.org/officeDocument/2006/relationships" xmlns:p="http://schemas.openxmlformats.org/presentationml/2006/main">
  <p:tag name="AS_UNIQUEID" val="1147"/>
</p:tagLst>
</file>

<file path=ppt/tags/tag202.xml><?xml version="1.0" encoding="utf-8"?>
<p:tagLst xmlns:a="http://schemas.openxmlformats.org/drawingml/2006/main" xmlns:r="http://schemas.openxmlformats.org/officeDocument/2006/relationships" xmlns:p="http://schemas.openxmlformats.org/presentationml/2006/main">
  <p:tag name="AS_UNIQUEID" val="335"/>
</p:tagLst>
</file>

<file path=ppt/tags/tag203.xml><?xml version="1.0" encoding="utf-8"?>
<p:tagLst xmlns:a="http://schemas.openxmlformats.org/drawingml/2006/main" xmlns:r="http://schemas.openxmlformats.org/officeDocument/2006/relationships" xmlns:p="http://schemas.openxmlformats.org/presentationml/2006/main">
  <p:tag name="AS_UNIQUEID" val="1156"/>
</p:tagLst>
</file>

<file path=ppt/tags/tag204.xml><?xml version="1.0" encoding="utf-8"?>
<p:tagLst xmlns:a="http://schemas.openxmlformats.org/drawingml/2006/main" xmlns:r="http://schemas.openxmlformats.org/officeDocument/2006/relationships" xmlns:p="http://schemas.openxmlformats.org/presentationml/2006/main">
  <p:tag name="AS_UNIQUEID" val="1157"/>
</p:tagLst>
</file>

<file path=ppt/tags/tag205.xml><?xml version="1.0" encoding="utf-8"?>
<p:tagLst xmlns:a="http://schemas.openxmlformats.org/drawingml/2006/main" xmlns:r="http://schemas.openxmlformats.org/officeDocument/2006/relationships" xmlns:p="http://schemas.openxmlformats.org/presentationml/2006/main">
  <p:tag name="AS_UNIQUEID" val="2217"/>
</p:tagLst>
</file>

<file path=ppt/tags/tag206.xml><?xml version="1.0" encoding="utf-8"?>
<p:tagLst xmlns:a="http://schemas.openxmlformats.org/drawingml/2006/main" xmlns:r="http://schemas.openxmlformats.org/officeDocument/2006/relationships" xmlns:p="http://schemas.openxmlformats.org/presentationml/2006/main">
  <p:tag name="AS_UNIQUEID" val="5301"/>
</p:tagLst>
</file>

<file path=ppt/tags/tag207.xml><?xml version="1.0" encoding="utf-8"?>
<p:tagLst xmlns:a="http://schemas.openxmlformats.org/drawingml/2006/main" xmlns:r="http://schemas.openxmlformats.org/officeDocument/2006/relationships" xmlns:p="http://schemas.openxmlformats.org/presentationml/2006/main">
  <p:tag name="AS_UNIQUEID" val="5302"/>
</p:tagLst>
</file>

<file path=ppt/tags/tag208.xml><?xml version="1.0" encoding="utf-8"?>
<p:tagLst xmlns:a="http://schemas.openxmlformats.org/drawingml/2006/main" xmlns:r="http://schemas.openxmlformats.org/officeDocument/2006/relationships" xmlns:p="http://schemas.openxmlformats.org/presentationml/2006/main">
  <p:tag name="AS_UNIQUEID" val="5303"/>
</p:tagLst>
</file>

<file path=ppt/tags/tag209.xml><?xml version="1.0" encoding="utf-8"?>
<p:tagLst xmlns:a="http://schemas.openxmlformats.org/drawingml/2006/main" xmlns:r="http://schemas.openxmlformats.org/officeDocument/2006/relationships" xmlns:p="http://schemas.openxmlformats.org/presentationml/2006/main">
  <p:tag name="AS_UNIQUEID" val="5304"/>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10.xml><?xml version="1.0" encoding="utf-8"?>
<p:tagLst xmlns:a="http://schemas.openxmlformats.org/drawingml/2006/main" xmlns:r="http://schemas.openxmlformats.org/officeDocument/2006/relationships" xmlns:p="http://schemas.openxmlformats.org/presentationml/2006/main">
  <p:tag name="AS_UNIQUEID" val="3450"/>
</p:tagLst>
</file>

<file path=ppt/tags/tag211.xml><?xml version="1.0" encoding="utf-8"?>
<p:tagLst xmlns:a="http://schemas.openxmlformats.org/drawingml/2006/main" xmlns:r="http://schemas.openxmlformats.org/officeDocument/2006/relationships" xmlns:p="http://schemas.openxmlformats.org/presentationml/2006/main">
  <p:tag name="AS_UNIQUEID" val="3450"/>
</p:tagLst>
</file>

<file path=ppt/tags/tag212.xml><?xml version="1.0" encoding="utf-8"?>
<p:tagLst xmlns:a="http://schemas.openxmlformats.org/drawingml/2006/main" xmlns:r="http://schemas.openxmlformats.org/officeDocument/2006/relationships" xmlns:p="http://schemas.openxmlformats.org/presentationml/2006/main">
  <p:tag name="AS_UNIQUEID" val="5306"/>
</p:tagLst>
</file>

<file path=ppt/tags/tag213.xml><?xml version="1.0" encoding="utf-8"?>
<p:tagLst xmlns:a="http://schemas.openxmlformats.org/drawingml/2006/main" xmlns:r="http://schemas.openxmlformats.org/officeDocument/2006/relationships" xmlns:p="http://schemas.openxmlformats.org/presentationml/2006/main">
  <p:tag name="AS_UNIQUEID" val="5307"/>
</p:tagLst>
</file>

<file path=ppt/tags/tag214.xml><?xml version="1.0" encoding="utf-8"?>
<p:tagLst xmlns:a="http://schemas.openxmlformats.org/drawingml/2006/main" xmlns:r="http://schemas.openxmlformats.org/officeDocument/2006/relationships" xmlns:p="http://schemas.openxmlformats.org/presentationml/2006/main">
  <p:tag name="AS_UNIQUEID" val="2217"/>
</p:tagLst>
</file>

<file path=ppt/tags/tag215.xml><?xml version="1.0" encoding="utf-8"?>
<p:tagLst xmlns:a="http://schemas.openxmlformats.org/drawingml/2006/main" xmlns:r="http://schemas.openxmlformats.org/officeDocument/2006/relationships" xmlns:p="http://schemas.openxmlformats.org/presentationml/2006/main">
  <p:tag name="AS_UNIQUEID" val="5308"/>
</p:tagLst>
</file>

<file path=ppt/tags/tag216.xml><?xml version="1.0" encoding="utf-8"?>
<p:tagLst xmlns:a="http://schemas.openxmlformats.org/drawingml/2006/main" xmlns:r="http://schemas.openxmlformats.org/officeDocument/2006/relationships" xmlns:p="http://schemas.openxmlformats.org/presentationml/2006/main">
  <p:tag name="AS_UNIQUEID" val="5309"/>
</p:tagLst>
</file>

<file path=ppt/tags/tag217.xml><?xml version="1.0" encoding="utf-8"?>
<p:tagLst xmlns:a="http://schemas.openxmlformats.org/drawingml/2006/main" xmlns:r="http://schemas.openxmlformats.org/officeDocument/2006/relationships" xmlns:p="http://schemas.openxmlformats.org/presentationml/2006/main">
  <p:tag name="AS_UNIQUEID" val="3450"/>
</p:tagLst>
</file>

<file path=ppt/tags/tag218.xml><?xml version="1.0" encoding="utf-8"?>
<p:tagLst xmlns:a="http://schemas.openxmlformats.org/drawingml/2006/main" xmlns:r="http://schemas.openxmlformats.org/officeDocument/2006/relationships" xmlns:p="http://schemas.openxmlformats.org/presentationml/2006/main">
  <p:tag name="AS_UNIQUEID" val="3450"/>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4.xml><?xml version="1.0" encoding="utf-8"?>
<p:tagLst xmlns:a="http://schemas.openxmlformats.org/drawingml/2006/main" xmlns:r="http://schemas.openxmlformats.org/officeDocument/2006/relationships" xmlns:p="http://schemas.openxmlformats.org/presentationml/2006/main">
  <p:tag name="AS_UNIQUEID" val="311"/>
</p:tagLst>
</file>

<file path=ppt/tags/tag65.xml><?xml version="1.0" encoding="utf-8"?>
<p:tagLst xmlns:a="http://schemas.openxmlformats.org/drawingml/2006/main" xmlns:r="http://schemas.openxmlformats.org/officeDocument/2006/relationships" xmlns:p="http://schemas.openxmlformats.org/presentationml/2006/main">
  <p:tag name="AS_UNIQUEID" val="312"/>
</p:tagLst>
</file>

<file path=ppt/tags/tag66.xml><?xml version="1.0" encoding="utf-8"?>
<p:tagLst xmlns:a="http://schemas.openxmlformats.org/drawingml/2006/main" xmlns:r="http://schemas.openxmlformats.org/officeDocument/2006/relationships" xmlns:p="http://schemas.openxmlformats.org/presentationml/2006/main">
  <p:tag name="AS_UNIQUEID" val="313"/>
</p:tagLst>
</file>

<file path=ppt/tags/tag67.xml><?xml version="1.0" encoding="utf-8"?>
<p:tagLst xmlns:a="http://schemas.openxmlformats.org/drawingml/2006/main" xmlns:r="http://schemas.openxmlformats.org/officeDocument/2006/relationships" xmlns:p="http://schemas.openxmlformats.org/presentationml/2006/main">
  <p:tag name="AS_UNIQUEID" val="314"/>
</p:tagLst>
</file>

<file path=ppt/tags/tag68.xml><?xml version="1.0" encoding="utf-8"?>
<p:tagLst xmlns:a="http://schemas.openxmlformats.org/drawingml/2006/main" xmlns:r="http://schemas.openxmlformats.org/officeDocument/2006/relationships" xmlns:p="http://schemas.openxmlformats.org/presentationml/2006/main">
  <p:tag name="AS_UNIQUEID" val="315"/>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navigation&quot;]"/>
  <p:tag name="KSO_WM_SLIDE_CAN_ADD_NAVIGATION" val="1"/>
  <p:tag name="KSO_WM_SLIDE_ID" val="custom20209209_8"/>
  <p:tag name="KSO_WM_SLIDE_INDEX" val="8"/>
  <p:tag name="KSO_WM_SLIDE_ITEM_CNT" val="0"/>
  <p:tag name="KSO_WM_SLIDE_LAYOUT" val="a_i_z_h"/>
  <p:tag name="KSO_WM_SLIDE_LAYOUT_CNT" val="1_1_1_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3.5},&quot;minSize&quot;:{&quot;size1&quot;:13.5},&quot;maxSize&quot;:{&quot;size1&quot;:13.5},&quot;edge&quot;:{&quot;left&quot;:true,&quot;top&quot;:true,&quot;right&quot;:true,&quot;bottom&quot;:true},&quot;subLayout&quot;:[{&quot;direction&quot;:0,&quot;horizontalAlign&quot;:-1,&quot;verticalAlign&quot;:-1,&quot;type&quot;:0,&quot;diagramDirection&quot;:0,&quot;canSetOverLayout&quot;:0,&quot;isOverLayout&quot;:0,&quot;margin&quot;:{&quot;left&quot;:1.69,&quot;top&quot;:0.0,&quot;right&quot;:1.69,&quot;bottom&quot;:0.026},&quot;marginOverLayout&quot;:{&quot;left&quot;:-0.035,&quot;top&quot;:-0.035,&quot;right&quot;:-0.035,&quot;bottom&quot;:-0.035},&quot;edge&quot;:{&quot;left&quot;:true,&quot;top&quot;:true,&quot;right&quot;:true,&quot;bottom&quot;:false},&quot;backgroundInfo&quot;:[{&quot;type&quot;:&quot;navigation&quot;,&quot;left&quot;:0.0,&quot;top&quot;:0.0,&quot;right&quot;:0.0,&quot;bottom&quot;:0.0,&quot;leftAbs&quot;:false,&quot;topAbs&quot;:false,&quot;rightAbs&quot;:false,&quot;bottomAbs&quot;:false}]},{&quot;direction&quot;:1,&quot;horizontalAlign&quot;:-1,&quot;verticalAlign&quot;:-1,&quot;type&quot;:0,&quot;diagramDirection&quot;:0,&quot;canSetOverLayout&quot;:0,&quot;isOverLayout&quot;:0,&quot;marginOverLayout&quot;:{&quot;left&quot;:-0.035,&quot;top&quot;:-0.035,&quot;right&quot;:-0.035,&quot;bottom&quot;:-0.035},&quot;normalSize&quot;:{&quot;size1&quot;:52.4},&quot;minSize&quot;:{&quot;size1&quot;:35.0},&quot;maxSize&quot;:{&quot;size1&quot;:70.0},&quot;edge&quot;:{&quot;left&quot;:true,&quot;top&quot;:false,&quot;right&quot;:true,&quot;bottom&quot;:true},&quot;subLayout&quot;:[{&quot;direction&quot;:0,&quot;horizontalAlign&quot;:-1,&quot;verticalAlign&quot;:-1,&quot;type&quot;:0,&quot;diagramDirection&quot;:0,&quot;canSetOverLayout&quot;:0,&quot;isOverLayout&quot;:0,&quot;margin&quot;:{&quot;left&quot;:1.69,&quot;top&quot;:1.69,&quot;right&quot;:1.8,&quot;bottom&quot;:2.54},&quot;marginOverLayout&quot;:{&quot;left&quot;:-0.035,&quot;top&quot;:-0.035,&quot;right&quot;:-0.035,&quot;bottom&quot;:-0.035},&quot;edge&quot;:{&quot;left&quot;:true,&quot;top&quot;:false,&quot;right&quot;:false,&quot;bottom&quot;:true}},{&quot;direction&quot;:1,&quot;horizontalAlign&quot;:-1,&quot;verticalAlign&quot;:-1,&quot;type&quot;:0,&quot;diagramDirection&quot;:0,&quot;canSetOverLayout&quot;:0,&quot;isOverLayout&quot;:0,&quot;margin&quot;:{&quot;left&quot;:0.2,&quot;top&quot;:1.69,&quot;right&quot;:1.69,&quot;bottom&quot;:2.54},&quot;marginOverLayout&quot;:{&quot;left&quot;:-0.035,&quot;top&quot;:-0.035,&quot;right&quot;:-0.035,&quot;bottom&quot;:-0.035},&quot;edge&quot;:{&quot;left&quot;:false,&quot;top&quot;:false,&quot;right&quot;:true,&quot;bottom&quot;:true}}]}]}"/>
  <p:tag name="KSO_WM_SLIDE_POSITION" val="47.9054*119.906"/>
  <p:tag name="KSO_WM_SLIDE_RATIO" val="1.777778"/>
  <p:tag name="KSO_WM_SLIDE_SIZE" val="864.189*348.094"/>
  <p:tag name="KSO_WM_SLIDE_SUBTYPE" val="pureTxt"/>
  <p:tag name="KSO_WM_SLIDE_TYPE" val="text"/>
  <p:tag name="KSO_WM_TAG_VERSION" val="1.0"/>
  <p:tag name="KSO_WM_TEMPLATE_CATEGORY" val="custom"/>
  <p:tag name="KSO_WM_TEMPLATE_COLOR_TYPE" val="1"/>
  <p:tag name="KSO_WM_TEMPLATE_INDEX" val="20209209"/>
  <p:tag name="KSO_WM_TEMPLATE_MASTER_TYPE" val="0"/>
  <p:tag name="KSO_WM_TEMPLATE_SUBCATEGORY" val="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AS_UNIQUEID" val="240"/>
</p:tagLst>
</file>

<file path=ppt/tags/tag71.xml><?xml version="1.0" encoding="utf-8"?>
<p:tagLst xmlns:a="http://schemas.openxmlformats.org/drawingml/2006/main" xmlns:r="http://schemas.openxmlformats.org/officeDocument/2006/relationships" xmlns:p="http://schemas.openxmlformats.org/presentationml/2006/main">
  <p:tag name="AS_UNIQUEID" val="241"/>
</p:tagLst>
</file>

<file path=ppt/tags/tag72.xml><?xml version="1.0" encoding="utf-8"?>
<p:tagLst xmlns:a="http://schemas.openxmlformats.org/drawingml/2006/main" xmlns:r="http://schemas.openxmlformats.org/officeDocument/2006/relationships" xmlns:p="http://schemas.openxmlformats.org/presentationml/2006/main">
  <p:tag name="AS_UNIQUEID" val="243"/>
</p:tagLst>
</file>

<file path=ppt/tags/tag73.xml><?xml version="1.0" encoding="utf-8"?>
<p:tagLst xmlns:a="http://schemas.openxmlformats.org/drawingml/2006/main" xmlns:r="http://schemas.openxmlformats.org/officeDocument/2006/relationships" xmlns:p="http://schemas.openxmlformats.org/presentationml/2006/main">
  <p:tag name="AS_UNIQUEID" val="244"/>
</p:tagLst>
</file>

<file path=ppt/tags/tag74.xml><?xml version="1.0" encoding="utf-8"?>
<p:tagLst xmlns:a="http://schemas.openxmlformats.org/drawingml/2006/main" xmlns:r="http://schemas.openxmlformats.org/officeDocument/2006/relationships" xmlns:p="http://schemas.openxmlformats.org/presentationml/2006/main">
  <p:tag name="AS_UNIQUEID" val="245"/>
</p:tagLst>
</file>

<file path=ppt/tags/tag75.xml><?xml version="1.0" encoding="utf-8"?>
<p:tagLst xmlns:a="http://schemas.openxmlformats.org/drawingml/2006/main" xmlns:r="http://schemas.openxmlformats.org/officeDocument/2006/relationships" xmlns:p="http://schemas.openxmlformats.org/presentationml/2006/main">
  <p:tag name="AS_UNIQUEID" val="246"/>
</p:tagLst>
</file>

<file path=ppt/tags/tag76.xml><?xml version="1.0" encoding="utf-8"?>
<p:tagLst xmlns:a="http://schemas.openxmlformats.org/drawingml/2006/main" xmlns:r="http://schemas.openxmlformats.org/officeDocument/2006/relationships" xmlns:p="http://schemas.openxmlformats.org/presentationml/2006/main">
  <p:tag name="AS_UNIQUEID" val="247"/>
</p:tagLst>
</file>

<file path=ppt/tags/tag77.xml><?xml version="1.0" encoding="utf-8"?>
<p:tagLst xmlns:a="http://schemas.openxmlformats.org/drawingml/2006/main" xmlns:r="http://schemas.openxmlformats.org/officeDocument/2006/relationships" xmlns:p="http://schemas.openxmlformats.org/presentationml/2006/main">
  <p:tag name="AS_UNIQUEID" val="248"/>
</p:tagLst>
</file>

<file path=ppt/tags/tag78.xml><?xml version="1.0" encoding="utf-8"?>
<p:tagLst xmlns:a="http://schemas.openxmlformats.org/drawingml/2006/main" xmlns:r="http://schemas.openxmlformats.org/officeDocument/2006/relationships" xmlns:p="http://schemas.openxmlformats.org/presentationml/2006/main">
  <p:tag name="AS_UNIQUEID" val="249"/>
</p:tagLst>
</file>

<file path=ppt/tags/tag79.xml><?xml version="1.0" encoding="utf-8"?>
<p:tagLst xmlns:a="http://schemas.openxmlformats.org/drawingml/2006/main" xmlns:r="http://schemas.openxmlformats.org/officeDocument/2006/relationships" xmlns:p="http://schemas.openxmlformats.org/presentationml/2006/main">
  <p:tag name="AS_UNIQUEID" val="25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AS_UNIQUEID" val="251"/>
</p:tagLst>
</file>

<file path=ppt/tags/tag81.xml><?xml version="1.0" encoding="utf-8"?>
<p:tagLst xmlns:a="http://schemas.openxmlformats.org/drawingml/2006/main" xmlns:r="http://schemas.openxmlformats.org/officeDocument/2006/relationships" xmlns:p="http://schemas.openxmlformats.org/presentationml/2006/main">
  <p:tag name="AS_UNIQUEID" val="252"/>
</p:tagLst>
</file>

<file path=ppt/tags/tag82.xml><?xml version="1.0" encoding="utf-8"?>
<p:tagLst xmlns:a="http://schemas.openxmlformats.org/drawingml/2006/main" xmlns:r="http://schemas.openxmlformats.org/officeDocument/2006/relationships" xmlns:p="http://schemas.openxmlformats.org/presentationml/2006/main">
  <p:tag name="AS_UNIQUEID" val="253"/>
</p:tagLst>
</file>

<file path=ppt/tags/tag83.xml><?xml version="1.0" encoding="utf-8"?>
<p:tagLst xmlns:a="http://schemas.openxmlformats.org/drawingml/2006/main" xmlns:r="http://schemas.openxmlformats.org/officeDocument/2006/relationships" xmlns:p="http://schemas.openxmlformats.org/presentationml/2006/main">
  <p:tag name="AS_UNIQUEID" val="254"/>
</p:tagLst>
</file>

<file path=ppt/tags/tag84.xml><?xml version="1.0" encoding="utf-8"?>
<p:tagLst xmlns:a="http://schemas.openxmlformats.org/drawingml/2006/main" xmlns:r="http://schemas.openxmlformats.org/officeDocument/2006/relationships" xmlns:p="http://schemas.openxmlformats.org/presentationml/2006/main">
  <p:tag name="AS_UNIQUEID" val="255"/>
</p:tagLst>
</file>

<file path=ppt/tags/tag85.xml><?xml version="1.0" encoding="utf-8"?>
<p:tagLst xmlns:a="http://schemas.openxmlformats.org/drawingml/2006/main" xmlns:r="http://schemas.openxmlformats.org/officeDocument/2006/relationships" xmlns:p="http://schemas.openxmlformats.org/presentationml/2006/main">
  <p:tag name="AS_UNIQUEID" val="256"/>
</p:tagLst>
</file>

<file path=ppt/tags/tag86.xml><?xml version="1.0" encoding="utf-8"?>
<p:tagLst xmlns:a="http://schemas.openxmlformats.org/drawingml/2006/main" xmlns:r="http://schemas.openxmlformats.org/officeDocument/2006/relationships" xmlns:p="http://schemas.openxmlformats.org/presentationml/2006/main">
  <p:tag name="AS_UNIQUEID" val="257"/>
</p:tagLst>
</file>

<file path=ppt/tags/tag87.xml><?xml version="1.0" encoding="utf-8"?>
<p:tagLst xmlns:a="http://schemas.openxmlformats.org/drawingml/2006/main" xmlns:r="http://schemas.openxmlformats.org/officeDocument/2006/relationships" xmlns:p="http://schemas.openxmlformats.org/presentationml/2006/main">
  <p:tag name="AS_UNIQUEID" val="258"/>
</p:tagLst>
</file>

<file path=ppt/tags/tag88.xml><?xml version="1.0" encoding="utf-8"?>
<p:tagLst xmlns:a="http://schemas.openxmlformats.org/drawingml/2006/main" xmlns:r="http://schemas.openxmlformats.org/officeDocument/2006/relationships" xmlns:p="http://schemas.openxmlformats.org/presentationml/2006/main">
  <p:tag name="AS_UNIQUEID" val="259"/>
</p:tagLst>
</file>

<file path=ppt/tags/tag89.xml><?xml version="1.0" encoding="utf-8"?>
<p:tagLst xmlns:a="http://schemas.openxmlformats.org/drawingml/2006/main" xmlns:r="http://schemas.openxmlformats.org/officeDocument/2006/relationships" xmlns:p="http://schemas.openxmlformats.org/presentationml/2006/main">
  <p:tag name="AS_UNIQUEID" val="260"/>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AS_UNIQUEID" val="261"/>
</p:tagLst>
</file>

<file path=ppt/tags/tag91.xml><?xml version="1.0" encoding="utf-8"?>
<p:tagLst xmlns:a="http://schemas.openxmlformats.org/drawingml/2006/main" xmlns:r="http://schemas.openxmlformats.org/officeDocument/2006/relationships" xmlns:p="http://schemas.openxmlformats.org/presentationml/2006/main">
  <p:tag name="AS_UNIQUEID" val="241"/>
</p:tagLst>
</file>

<file path=ppt/tags/tag92.xml><?xml version="1.0" encoding="utf-8"?>
<p:tagLst xmlns:a="http://schemas.openxmlformats.org/drawingml/2006/main" xmlns:r="http://schemas.openxmlformats.org/officeDocument/2006/relationships" xmlns:p="http://schemas.openxmlformats.org/presentationml/2006/main">
  <p:tag name="AS_UNIQUEID" val="255"/>
</p:tagLst>
</file>

<file path=ppt/tags/tag93.xml><?xml version="1.0" encoding="utf-8"?>
<p:tagLst xmlns:a="http://schemas.openxmlformats.org/drawingml/2006/main" xmlns:r="http://schemas.openxmlformats.org/officeDocument/2006/relationships" xmlns:p="http://schemas.openxmlformats.org/presentationml/2006/main">
  <p:tag name="AS_UNIQUEID" val="255"/>
</p:tagLst>
</file>

<file path=ppt/tags/tag94.xml><?xml version="1.0" encoding="utf-8"?>
<p:tagLst xmlns:a="http://schemas.openxmlformats.org/drawingml/2006/main" xmlns:r="http://schemas.openxmlformats.org/officeDocument/2006/relationships" xmlns:p="http://schemas.openxmlformats.org/presentationml/2006/main">
  <p:tag name="AS_UNIQUEID" val="1911"/>
</p:tagLst>
</file>

<file path=ppt/tags/tag95.xml><?xml version="1.0" encoding="utf-8"?>
<p:tagLst xmlns:a="http://schemas.openxmlformats.org/drawingml/2006/main" xmlns:r="http://schemas.openxmlformats.org/officeDocument/2006/relationships" xmlns:p="http://schemas.openxmlformats.org/presentationml/2006/main">
  <p:tag name="AS_UNIQUEID" val="1912"/>
</p:tagLst>
</file>

<file path=ppt/tags/tag96.xml><?xml version="1.0" encoding="utf-8"?>
<p:tagLst xmlns:a="http://schemas.openxmlformats.org/drawingml/2006/main" xmlns:r="http://schemas.openxmlformats.org/officeDocument/2006/relationships" xmlns:p="http://schemas.openxmlformats.org/presentationml/2006/main">
  <p:tag name="AS_UNIQUEID" val="1458"/>
</p:tagLst>
</file>

<file path=ppt/tags/tag97.xml><?xml version="1.0" encoding="utf-8"?>
<p:tagLst xmlns:a="http://schemas.openxmlformats.org/drawingml/2006/main" xmlns:r="http://schemas.openxmlformats.org/officeDocument/2006/relationships" xmlns:p="http://schemas.openxmlformats.org/presentationml/2006/main">
  <p:tag name="AS_UNIQUEID" val="254"/>
</p:tagLst>
</file>

<file path=ppt/tags/tag98.xml><?xml version="1.0" encoding="utf-8"?>
<p:tagLst xmlns:a="http://schemas.openxmlformats.org/drawingml/2006/main" xmlns:r="http://schemas.openxmlformats.org/officeDocument/2006/relationships" xmlns:p="http://schemas.openxmlformats.org/presentationml/2006/main">
  <p:tag name="AS_UNIQUEID" val="259"/>
</p:tagLst>
</file>

<file path=ppt/tags/tag99.xml><?xml version="1.0" encoding="utf-8"?>
<p:tagLst xmlns:a="http://schemas.openxmlformats.org/drawingml/2006/main" xmlns:r="http://schemas.openxmlformats.org/officeDocument/2006/relationships" xmlns:p="http://schemas.openxmlformats.org/presentationml/2006/main">
  <p:tag name="AS_UNIQUEID" val="579"/>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1793</Words>
  <Application>Microsoft Office PowerPoint</Application>
  <PresentationFormat>宽屏</PresentationFormat>
  <Paragraphs>226</Paragraphs>
  <Slides>21</Slides>
  <Notes>12</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Helvetica Neue</vt:lpstr>
      <vt:lpstr>等线</vt:lpstr>
      <vt:lpstr>黑体</vt:lpstr>
      <vt:lpstr>华文楷体</vt:lpstr>
      <vt:lpstr>华文新魏</vt:lpstr>
      <vt:lpstr>楷体</vt:lpstr>
      <vt:lpstr>隶书</vt:lpstr>
      <vt:lpstr>宋体</vt:lpstr>
      <vt:lpstr>微软雅黑</vt:lpstr>
      <vt:lpstr>Arial</vt:lpstr>
      <vt:lpstr>Book Antiqua</vt:lpstr>
      <vt:lpstr>Calibri</vt:lpstr>
      <vt:lpstr>Comic Sans MS</vt:lpstr>
      <vt:lpstr>Tahoma</vt:lpstr>
      <vt:lpstr>Times New Roman</vt:lpstr>
      <vt:lpstr>Times New Roman 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Chen Zoe</cp:lastModifiedBy>
  <cp:revision>23</cp:revision>
  <cp:lastPrinted>2023-07-11T06:45:36Z</cp:lastPrinted>
  <dcterms:created xsi:type="dcterms:W3CDTF">2023-07-11T06:45:36Z</dcterms:created>
  <dcterms:modified xsi:type="dcterms:W3CDTF">2023-07-12T02:29:58Z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3ED55975C3A342379E30172A83A02527</vt:lpwstr>
  </property>
  <property fmtid="{D5CDD505-2E9C-101B-9397-08002B2CF9AE}" pid="7" name="KSOProductBuildVer">
    <vt:lpwstr>2052-4.5.0.7415</vt:lpwstr>
  </property>
</Properties>
</file>